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84" r:id="rId1"/>
  </p:sldMasterIdLst>
  <p:notesMasterIdLst>
    <p:notesMasterId r:id="rId14"/>
  </p:notesMasterIdLst>
  <p:sldIdLst>
    <p:sldId id="804" r:id="rId2"/>
    <p:sldId id="808" r:id="rId3"/>
    <p:sldId id="807" r:id="rId4"/>
    <p:sldId id="809" r:id="rId5"/>
    <p:sldId id="812" r:id="rId6"/>
    <p:sldId id="805" r:id="rId7"/>
    <p:sldId id="814" r:id="rId8"/>
    <p:sldId id="811" r:id="rId9"/>
    <p:sldId id="815" r:id="rId10"/>
    <p:sldId id="810" r:id="rId11"/>
    <p:sldId id="813" r:id="rId12"/>
    <p:sldId id="367" r:id="rId13"/>
  </p:sldIdLst>
  <p:sldSz cx="11522075" cy="72009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141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82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423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64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70538" algn="l" defTabSz="10282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84644" algn="l" defTabSz="10282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98752" algn="l" defTabSz="10282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12858" algn="l" defTabSz="10282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0B5"/>
    <a:srgbClr val="710921"/>
    <a:srgbClr val="5E0D15"/>
    <a:srgbClr val="2388AD"/>
    <a:srgbClr val="359FD1"/>
    <a:srgbClr val="03BD8C"/>
    <a:srgbClr val="CD2585"/>
    <a:srgbClr val="7F7F7F"/>
    <a:srgbClr val="FFD347"/>
    <a:srgbClr val="02B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 autoAdjust="0"/>
    <p:restoredTop sz="93343" autoAdjust="0"/>
  </p:normalViewPr>
  <p:slideViewPr>
    <p:cSldViewPr>
      <p:cViewPr varScale="1">
        <p:scale>
          <a:sx n="101" d="100"/>
          <a:sy n="101" d="100"/>
        </p:scale>
        <p:origin x="824" y="200"/>
      </p:cViewPr>
      <p:guideLst>
        <p:guide orient="horz" pos="2268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504"/>
    </p:cViewPr>
  </p:sorter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6B36A8-F425-4023-8FD5-4391960AB406}" type="datetimeFigureOut">
              <a:rPr lang="en-US"/>
              <a:pPr>
                <a:defRPr/>
              </a:pPr>
              <a:t>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B6FCE2-11A5-4921-BD31-5746900DE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10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21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232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642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0538" algn="l" defTabSz="10282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4644" algn="l" defTabSz="10282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98752" algn="l" defTabSz="10282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2858" algn="l" defTabSz="10282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514350"/>
            <a:ext cx="41148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C2BED-639A-468A-B955-04EAB3FD39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236950"/>
            <a:ext cx="9793764" cy="1543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4080510"/>
            <a:ext cx="806545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7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5FBE4-5DBF-4B91-8E54-E63F0C9B1CDF}" type="datetimeFigureOut">
              <a:rPr lang="en-US" smtClean="0"/>
              <a:pPr>
                <a:defRPr/>
              </a:pPr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8F9C1-BEB6-433A-B59A-C13B7403E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366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26E8D-793D-4AB1-B229-C3D6D814BBC7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214A-6276-4F03-BE86-A2957590F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04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7" y="247653"/>
            <a:ext cx="3266589" cy="645080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6131" y="303375"/>
            <a:ext cx="4806306" cy="645080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999A8-C8C4-4328-915D-E9FE054C6901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57D90-82EB-424B-84CD-25836DAB18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768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960174" y="2560326"/>
            <a:ext cx="9697746" cy="93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20" tIns="51411" rIns="102820" bIns="51411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ECA6-530D-491F-9E1D-3570A12C1817}" type="datetimeFigureOut">
              <a:rPr lang="en-US"/>
              <a:pPr>
                <a:defRPr/>
              </a:pPr>
              <a:t>7/10/18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A87F-2B65-4DE3-8F6D-FA29DD4A8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68144" y="1598534"/>
            <a:ext cx="10081816" cy="1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80217"/>
            <a:ext cx="5088916" cy="4752261"/>
          </a:xfrm>
        </p:spPr>
        <p:txBody>
          <a:bodyPr>
            <a:normAutofit/>
          </a:bodyPr>
          <a:lstStyle>
            <a:lvl1pPr>
              <a:buClr>
                <a:srgbClr val="CD2E03"/>
              </a:buClr>
              <a:buFont typeface="Wingdings" pitchFamily="2" charset="2"/>
              <a:buChar char="§"/>
              <a:defRPr sz="2000"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80217"/>
            <a:ext cx="5088916" cy="4752261"/>
          </a:xfrm>
        </p:spPr>
        <p:txBody>
          <a:bodyPr>
            <a:normAutofit/>
          </a:bodyPr>
          <a:lstStyle>
            <a:lvl1pPr>
              <a:buClr>
                <a:srgbClr val="CD2E03"/>
              </a:buClr>
              <a:buFont typeface="Wingdings" pitchFamily="2" charset="2"/>
              <a:buChar char="§"/>
              <a:defRPr sz="2000"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CD2E03"/>
              </a:buCl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862C-56C9-4BEB-A0FB-5DA29C779201}" type="datetimeFigureOut">
              <a:rPr lang="en-US"/>
              <a:pPr>
                <a:defRPr/>
              </a:pPr>
              <a:t>7/10/18</a:t>
            </a:fld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2DEE-2B27-4643-A6E1-A726D5318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50441-5DF9-4E7C-9F2C-DE09A8E1BF6B}" type="datetimeFigureOut">
              <a:rPr lang="en-US" smtClean="0"/>
              <a:pPr>
                <a:defRPr/>
              </a:pPr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EA15E-543C-4709-9B24-7F5661E2F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933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627250"/>
            <a:ext cx="9793764" cy="1430179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3052049"/>
            <a:ext cx="9793764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6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3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3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8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2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7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736AB-4194-4DEE-B7C3-9021E289F795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3B934-BDB7-4B7D-8F6B-AA43B4E5D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401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137" y="1763554"/>
            <a:ext cx="6437159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839" y="2000253"/>
            <a:ext cx="3383249" cy="361092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6862C-56C9-4BEB-A0FB-5DA29C779201}" type="datetimeFigureOut">
              <a:rPr lang="en-US" smtClean="0"/>
              <a:pPr>
                <a:defRPr/>
              </a:pPr>
              <a:t>7/10/18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22DEE-2B27-4643-A6E1-A726D53186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815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11869"/>
            <a:ext cx="5090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1" indent="0">
              <a:buNone/>
              <a:defRPr sz="2300" b="1"/>
            </a:lvl2pPr>
            <a:lvl3pPr marL="1069343" indent="0">
              <a:buNone/>
              <a:defRPr sz="2100" b="1"/>
            </a:lvl3pPr>
            <a:lvl4pPr marL="1604014" indent="0">
              <a:buNone/>
              <a:defRPr sz="1900" b="1"/>
            </a:lvl4pPr>
            <a:lvl5pPr marL="2138686" indent="0">
              <a:buNone/>
              <a:defRPr sz="1900" b="1"/>
            </a:lvl5pPr>
            <a:lvl6pPr marL="2673356" indent="0">
              <a:buNone/>
              <a:defRPr sz="1900" b="1"/>
            </a:lvl6pPr>
            <a:lvl7pPr marL="3208029" indent="0">
              <a:buNone/>
              <a:defRPr sz="1900" b="1"/>
            </a:lvl7pPr>
            <a:lvl8pPr marL="3742702" indent="0">
              <a:buNone/>
              <a:defRPr sz="1900" b="1"/>
            </a:lvl8pPr>
            <a:lvl9pPr marL="427737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283619"/>
            <a:ext cx="5090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60" y="1611869"/>
            <a:ext cx="5092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1" indent="0">
              <a:buNone/>
              <a:defRPr sz="2300" b="1"/>
            </a:lvl2pPr>
            <a:lvl3pPr marL="1069343" indent="0">
              <a:buNone/>
              <a:defRPr sz="2100" b="1"/>
            </a:lvl3pPr>
            <a:lvl4pPr marL="1604014" indent="0">
              <a:buNone/>
              <a:defRPr sz="1900" b="1"/>
            </a:lvl4pPr>
            <a:lvl5pPr marL="2138686" indent="0">
              <a:buNone/>
              <a:defRPr sz="1900" b="1"/>
            </a:lvl5pPr>
            <a:lvl6pPr marL="2673356" indent="0">
              <a:buNone/>
              <a:defRPr sz="1900" b="1"/>
            </a:lvl6pPr>
            <a:lvl7pPr marL="3208029" indent="0">
              <a:buNone/>
              <a:defRPr sz="1900" b="1"/>
            </a:lvl7pPr>
            <a:lvl8pPr marL="3742702" indent="0">
              <a:buNone/>
              <a:defRPr sz="1900" b="1"/>
            </a:lvl8pPr>
            <a:lvl9pPr marL="427737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60" y="2283619"/>
            <a:ext cx="5092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97D1E-7558-44AB-89FB-185E5531B435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7BCA7-52AF-4E05-A75B-8F701BB6D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" y="0"/>
            <a:ext cx="11522075" cy="288370"/>
          </a:xfrm>
          <a:prstGeom prst="rect">
            <a:avLst/>
          </a:prstGeom>
          <a:solidFill>
            <a:srgbClr val="C73A1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2820" tIns="51411" rIns="102820" bIns="514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1746"/>
              </a:solidFill>
              <a:ea typeface="ＭＳ Ｐゴシック" pitchFamily="-108" charset="-128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144" y="1598534"/>
            <a:ext cx="10081816" cy="1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1506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F22C3-4721-4F23-8643-5038AA7A6537}" type="datetimeFigureOut">
              <a:rPr lang="en-US" smtClean="0"/>
              <a:pPr>
                <a:defRPr/>
              </a:pPr>
              <a:t>7/10/18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5DF02-5A59-4ADE-9348-A359D65B8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116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EB42C-3A86-4348-8CCA-F2E000BAE90B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D19CA-CDAD-4FE8-8059-48C088DF45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882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10" y="286702"/>
            <a:ext cx="3790683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86707"/>
            <a:ext cx="6441160" cy="61457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10" y="1506860"/>
            <a:ext cx="379068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34671" indent="0">
              <a:buNone/>
              <a:defRPr sz="1400"/>
            </a:lvl2pPr>
            <a:lvl3pPr marL="1069343" indent="0">
              <a:buNone/>
              <a:defRPr sz="1200"/>
            </a:lvl3pPr>
            <a:lvl4pPr marL="1604014" indent="0">
              <a:buNone/>
              <a:defRPr sz="1100"/>
            </a:lvl4pPr>
            <a:lvl5pPr marL="2138686" indent="0">
              <a:buNone/>
              <a:defRPr sz="1100"/>
            </a:lvl5pPr>
            <a:lvl6pPr marL="2673356" indent="0">
              <a:buNone/>
              <a:defRPr sz="1100"/>
            </a:lvl6pPr>
            <a:lvl7pPr marL="3208029" indent="0">
              <a:buNone/>
              <a:defRPr sz="1100"/>
            </a:lvl7pPr>
            <a:lvl8pPr marL="3742702" indent="0">
              <a:buNone/>
              <a:defRPr sz="1100"/>
            </a:lvl8pPr>
            <a:lvl9pPr marL="427737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22B85-BB35-4D8A-9FE3-F553B0D04DD4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155BB-A2DD-4006-888B-29C6F0A76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335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5040631"/>
            <a:ext cx="691324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43414"/>
            <a:ext cx="6913245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34671" indent="0">
              <a:buNone/>
              <a:defRPr sz="3300"/>
            </a:lvl2pPr>
            <a:lvl3pPr marL="1069343" indent="0">
              <a:buNone/>
              <a:defRPr sz="2800"/>
            </a:lvl3pPr>
            <a:lvl4pPr marL="1604014" indent="0">
              <a:buNone/>
              <a:defRPr sz="2300"/>
            </a:lvl4pPr>
            <a:lvl5pPr marL="2138686" indent="0">
              <a:buNone/>
              <a:defRPr sz="2300"/>
            </a:lvl5pPr>
            <a:lvl6pPr marL="2673356" indent="0">
              <a:buNone/>
              <a:defRPr sz="2300"/>
            </a:lvl6pPr>
            <a:lvl7pPr marL="3208029" indent="0">
              <a:buNone/>
              <a:defRPr sz="2300"/>
            </a:lvl7pPr>
            <a:lvl8pPr marL="3742702" indent="0">
              <a:buNone/>
              <a:defRPr sz="2300"/>
            </a:lvl8pPr>
            <a:lvl9pPr marL="4277373" indent="0">
              <a:buNone/>
              <a:defRPr sz="2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635706"/>
            <a:ext cx="691324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34671" indent="0">
              <a:buNone/>
              <a:defRPr sz="1400"/>
            </a:lvl2pPr>
            <a:lvl3pPr marL="1069343" indent="0">
              <a:buNone/>
              <a:defRPr sz="1200"/>
            </a:lvl3pPr>
            <a:lvl4pPr marL="1604014" indent="0">
              <a:buNone/>
              <a:defRPr sz="1100"/>
            </a:lvl4pPr>
            <a:lvl5pPr marL="2138686" indent="0">
              <a:buNone/>
              <a:defRPr sz="1100"/>
            </a:lvl5pPr>
            <a:lvl6pPr marL="2673356" indent="0">
              <a:buNone/>
              <a:defRPr sz="1100"/>
            </a:lvl6pPr>
            <a:lvl7pPr marL="3208029" indent="0">
              <a:buNone/>
              <a:defRPr sz="1100"/>
            </a:lvl7pPr>
            <a:lvl8pPr marL="3742702" indent="0">
              <a:buNone/>
              <a:defRPr sz="1100"/>
            </a:lvl8pPr>
            <a:lvl9pPr marL="427737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D2539-2104-49FD-93E2-E6C807C09870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D62B7-B0CE-4D97-B327-4B1485562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70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  <a:prstGeom prst="rect">
            <a:avLst/>
          </a:prstGeom>
        </p:spPr>
        <p:txBody>
          <a:bodyPr vert="horz" lIns="106933" tIns="53464" rIns="106933" bIns="534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80215"/>
            <a:ext cx="10369868" cy="4752261"/>
          </a:xfrm>
          <a:prstGeom prst="rect">
            <a:avLst/>
          </a:prstGeom>
        </p:spPr>
        <p:txBody>
          <a:bodyPr vert="horz" lIns="106933" tIns="53464" rIns="106933" bIns="534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674172"/>
            <a:ext cx="2688484" cy="383381"/>
          </a:xfrm>
          <a:prstGeom prst="rect">
            <a:avLst/>
          </a:prstGeom>
        </p:spPr>
        <p:txBody>
          <a:bodyPr vert="horz" lIns="106933" tIns="53464" rIns="106933" bIns="53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pPr>
              <a:defRPr/>
            </a:pPr>
            <a:fld id="{538FA9B9-AA73-4647-AC6C-8C2976294ADB}" type="datetimeFigureOut">
              <a:rPr lang="en-US" smtClean="0"/>
              <a:pPr>
                <a:defRPr/>
              </a:pPr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674172"/>
            <a:ext cx="3648657" cy="383381"/>
          </a:xfrm>
          <a:prstGeom prst="rect">
            <a:avLst/>
          </a:prstGeom>
        </p:spPr>
        <p:txBody>
          <a:bodyPr vert="horz" lIns="106933" tIns="53464" rIns="106933" bIns="53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674172"/>
            <a:ext cx="2688484" cy="383381"/>
          </a:xfrm>
          <a:prstGeom prst="rect">
            <a:avLst/>
          </a:prstGeom>
        </p:spPr>
        <p:txBody>
          <a:bodyPr vert="horz" lIns="106933" tIns="53464" rIns="106933" bIns="53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pPr>
              <a:defRPr/>
            </a:pPr>
            <a:fld id="{4DCBDF6E-54FD-4C94-8D06-684979150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74638" cy="1238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7105650"/>
            <a:ext cx="11522075" cy="95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3" name="Picture 12" descr="wbs black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59" y="6191249"/>
            <a:ext cx="1590878" cy="74957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571037" y="6267450"/>
            <a:ext cx="762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6" name="Picture 15" descr="wbs black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43184" y="6191250"/>
            <a:ext cx="1541383" cy="7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86" r:id="rId2"/>
    <p:sldLayoutId id="2147486187" r:id="rId3"/>
    <p:sldLayoutId id="2147486188" r:id="rId4"/>
    <p:sldLayoutId id="2147486189" r:id="rId5"/>
    <p:sldLayoutId id="2147486190" r:id="rId6"/>
    <p:sldLayoutId id="2147486191" r:id="rId7"/>
    <p:sldLayoutId id="2147486192" r:id="rId8"/>
    <p:sldLayoutId id="2147486193" r:id="rId9"/>
    <p:sldLayoutId id="2147486194" r:id="rId10"/>
    <p:sldLayoutId id="2147486195" r:id="rId11"/>
    <p:sldLayoutId id="2147486196" r:id="rId12"/>
    <p:sldLayoutId id="2147486174" r:id="rId13"/>
    <p:sldLayoutId id="2147486175" r:id="rId14"/>
  </p:sldLayoutIdLst>
  <p:transition>
    <p:wipe dir="r"/>
  </p:transition>
  <p:txStyles>
    <p:titleStyle>
      <a:lvl1pPr algn="ctr" defTabSz="1069343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Tw Cen MT" charset="0"/>
          <a:ea typeface="Tw Cen MT" charset="0"/>
          <a:cs typeface="Tw Cen MT" charset="0"/>
        </a:defRPr>
      </a:lvl1pPr>
    </p:titleStyle>
    <p:bodyStyle>
      <a:lvl1pPr marL="401002" indent="-401002" algn="l" defTabSz="1069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Tw Cen MT" charset="0"/>
          <a:ea typeface="Tw Cen MT" charset="0"/>
          <a:cs typeface="Tw Cen MT" charset="0"/>
        </a:defRPr>
      </a:lvl1pPr>
      <a:lvl2pPr marL="868842" indent="-334170" algn="l" defTabSz="10693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Tw Cen MT" charset="0"/>
          <a:ea typeface="Tw Cen MT" charset="0"/>
          <a:cs typeface="Tw Cen MT" charset="0"/>
        </a:defRPr>
      </a:lvl2pPr>
      <a:lvl3pPr marL="1336678" indent="-267336" algn="l" defTabSz="1069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charset="0"/>
          <a:ea typeface="Tw Cen MT" charset="0"/>
          <a:cs typeface="Tw Cen MT" charset="0"/>
        </a:defRPr>
      </a:lvl3pPr>
      <a:lvl4pPr marL="1871351" indent="-267336" algn="l" defTabSz="10693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Tw Cen MT" charset="0"/>
          <a:ea typeface="Tw Cen MT" charset="0"/>
          <a:cs typeface="Tw Cen MT" charset="0"/>
        </a:defRPr>
      </a:lvl4pPr>
      <a:lvl5pPr marL="2406023" indent="-267336" algn="l" defTabSz="106934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Tw Cen MT" charset="0"/>
          <a:ea typeface="Tw Cen MT" charset="0"/>
          <a:cs typeface="Tw Cen MT" charset="0"/>
        </a:defRPr>
      </a:lvl5pPr>
      <a:lvl6pPr marL="2940694" indent="-267336" algn="l" defTabSz="1069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5364" indent="-267336" algn="l" defTabSz="1069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0035" indent="-267336" algn="l" defTabSz="1069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4708" indent="-267336" algn="l" defTabSz="1069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671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343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014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686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356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029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702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373" algn="l" defTabSz="10693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8138" y="3636943"/>
            <a:ext cx="8305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>
                <a:latin typeface="Tw Cen MT"/>
                <a:cs typeface="Tw Cen MT"/>
              </a:rPr>
              <a:t>Contest Idea and Execution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14" y="2492157"/>
            <a:ext cx="2279024" cy="11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" y="530364"/>
            <a:ext cx="5432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4000" b="1" spc="-165" dirty="0">
                <a:solidFill>
                  <a:srgbClr val="7F7F7F"/>
                </a:solidFill>
                <a:latin typeface="Tw Cen MT" pitchFamily="34" charset="0"/>
                <a:ea typeface="Tw Cen MT" charset="0"/>
                <a:cs typeface="Arial"/>
              </a:rPr>
              <a:t>Contest Winners and Prizes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637" y="1326892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winner will be chosen at random from a lucky draw</a:t>
            </a:r>
            <a:br>
              <a:rPr lang="en-US" sz="2000" dirty="0" smtClean="0">
                <a:latin typeface="Tw Cen MT" pitchFamily="34" charset="0"/>
              </a:rPr>
            </a:br>
            <a:endParaRPr lang="en-US" sz="2000" dirty="0" smtClean="0">
              <a:latin typeface="Tw Cen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The ones with the correct answers only will qualify to be in the Lucky Draw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w Cen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w Cen MT" pitchFamily="34" charset="0"/>
              </a:rPr>
              <a:t>Prizes:</a:t>
            </a:r>
          </a:p>
          <a:p>
            <a:pPr marL="799857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Tw Cen MT" pitchFamily="34" charset="0"/>
              </a:rPr>
              <a:t>Apple Watch – Top Winner</a:t>
            </a:r>
          </a:p>
          <a:p>
            <a:pPr marL="799857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Tw Cen MT" pitchFamily="34" charset="0"/>
              </a:rPr>
              <a:t>Bandwidth Concert Tickets – Second Winner</a:t>
            </a:r>
          </a:p>
        </p:txBody>
      </p:sp>
    </p:spTree>
    <p:extLst>
      <p:ext uri="{BB962C8B-B14F-4D97-AF65-F5344CB8AC3E}">
        <p14:creationId xmlns:p14="http://schemas.microsoft.com/office/powerpoint/2010/main" val="143126420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" y="400050"/>
            <a:ext cx="5581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4000" b="1" spc="-165" dirty="0" smtClean="0">
                <a:solidFill>
                  <a:srgbClr val="7F7F7F"/>
                </a:solidFill>
                <a:latin typeface="Tw Cen MT" pitchFamily="34" charset="0"/>
                <a:ea typeface="Tw Cen MT" charset="0"/>
                <a:cs typeface="Arial"/>
              </a:rPr>
              <a:t>Things that will accrue costs</a:t>
            </a:r>
            <a:endParaRPr lang="en-US" sz="4000" b="1" spc="-165" dirty="0">
              <a:solidFill>
                <a:srgbClr val="7F7F7F"/>
              </a:solidFill>
              <a:latin typeface="Tw Cen MT" pitchFamily="34" charset="0"/>
              <a:ea typeface="Tw Cen MT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637" y="1326892"/>
            <a:ext cx="3733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Landing page design and development + Creating a backend for database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w Cen MT" pitchFamily="34" charset="0"/>
              </a:rPr>
              <a:t>Media budget for the campaign (We can start with $200 and put more money as per performance </a:t>
            </a:r>
            <a:endParaRPr lang="en-US" sz="2000" dirty="0">
              <a:latin typeface="Tw Cen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w Cen MT" pitchFamily="34" charset="0"/>
              </a:rPr>
              <a:t>Prizes:</a:t>
            </a:r>
          </a:p>
          <a:p>
            <a:pPr marL="799857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Tw Cen MT" pitchFamily="34" charset="0"/>
              </a:rPr>
              <a:t>Apple Watch – Top Winner</a:t>
            </a:r>
          </a:p>
          <a:p>
            <a:pPr marL="799857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Tw Cen MT" pitchFamily="34" charset="0"/>
              </a:rPr>
              <a:t>Bandwidth Concert Tickets – Second Winner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w Cen MT" pitchFamily="34" charset="0"/>
              </a:rPr>
              <a:t>If budget allows we can rope in some influencers to promote the campaign</a:t>
            </a:r>
            <a:br>
              <a:rPr lang="en-US" sz="2000" dirty="0" smtClean="0">
                <a:latin typeface="Tw Cen MT" pitchFamily="34" charset="0"/>
              </a:rPr>
            </a:b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endParaRPr lang="en-US" sz="2000" dirty="0" smtClean="0">
              <a:latin typeface="Tw Cen M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77207"/>
              </p:ext>
            </p:extLst>
          </p:nvPr>
        </p:nvGraphicFramePr>
        <p:xfrm>
          <a:off x="5075237" y="1326892"/>
          <a:ext cx="5467663" cy="3602974"/>
        </p:xfrm>
        <a:graphic>
          <a:graphicData uri="http://schemas.openxmlformats.org/drawingml/2006/table">
            <a:tbl>
              <a:tblPr/>
              <a:tblGrid>
                <a:gridCol w="3302915"/>
                <a:gridCol w="1193959"/>
                <a:gridCol w="970789"/>
              </a:tblGrid>
              <a:tr h="5214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Tentative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Costs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 for Digital campaign - Lead gen :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10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Days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Activity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Duration/Unit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Cost(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Rs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.)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0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Design + Development of Landing page with quiz functionality + Backend Database Creation (1 page with form)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22,000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Facebook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Ads (min. Budget)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10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days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20,000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Total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Billed by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WeBeeSocial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22,000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2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2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2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62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112">
                <a:tc gridSpan="3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762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0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**Website domain and hosting will be same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as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Teamworkprod.com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Tw Cen MT" charset="0"/>
                          <a:cs typeface="Tw Cen MT" charset="0"/>
                        </a:rPr>
                        <a:t>*** If budget allows, we can also run display ads on Google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charset="0"/>
                        <a:ea typeface="Tw Cen MT" charset="0"/>
                        <a:cs typeface="Tw Cen MT" charset="0"/>
                      </a:endParaRPr>
                    </a:p>
                  </a:txBody>
                  <a:tcPr marL="762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3122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76103" y="3000375"/>
            <a:ext cx="10369868" cy="1200150"/>
          </a:xfrm>
          <a:prstGeom prst="rect">
            <a:avLst/>
          </a:prstGeom>
        </p:spPr>
        <p:txBody>
          <a:bodyPr vert="horz" lIns="106933" tIns="53464" rIns="106933" bIns="53464" rtlCol="0" anchor="ctr">
            <a:normAutofit/>
          </a:bodyPr>
          <a:lstStyle>
            <a:lvl1pPr algn="ctr" defTabSz="1069343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N" sz="60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Thank You</a:t>
            </a:r>
            <a:endParaRPr lang="en-IN" sz="60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262" y="5619603"/>
            <a:ext cx="2286375" cy="1714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38" y="601482"/>
            <a:ext cx="19049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000" b="1" spc="-165" dirty="0" smtClean="0">
                <a:solidFill>
                  <a:srgbClr val="7F7F7F"/>
                </a:solidFill>
                <a:latin typeface="Tw Cen MT" pitchFamily="34" charset="0"/>
                <a:cs typeface="Arial"/>
              </a:rPr>
              <a:t>Objective</a:t>
            </a:r>
            <a:endParaRPr lang="en-IN" sz="4000" b="1" dirty="0">
              <a:latin typeface="Tw Cen MT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37" y="1966302"/>
            <a:ext cx="10591800" cy="2165978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355600" marR="508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latin typeface="Tw Cen MT" pitchFamily="34" charset="0"/>
              </a:rPr>
              <a:t>To </a:t>
            </a:r>
            <a:r>
              <a:rPr lang="en-IN" sz="2000" dirty="0" smtClean="0">
                <a:latin typeface="Tw Cen MT" pitchFamily="34" charset="0"/>
              </a:rPr>
              <a:t> </a:t>
            </a:r>
            <a:r>
              <a:rPr sz="2000" dirty="0">
                <a:latin typeface="Tw Cen MT" pitchFamily="34" charset="0"/>
              </a:rPr>
              <a:t>reach out to the target audience through Social media</a:t>
            </a:r>
            <a:r>
              <a:rPr lang="en-IN" sz="2000" dirty="0">
                <a:latin typeface="Tw Cen MT" pitchFamily="34" charset="0"/>
              </a:rPr>
              <a:t> posts</a:t>
            </a:r>
            <a:r>
              <a:rPr sz="2000" dirty="0">
                <a:latin typeface="Tw Cen MT" pitchFamily="34" charset="0"/>
              </a:rPr>
              <a:t> /Display ads and  offer a value proposition that motivates them to click on the ad and visit a  landing page on our website.</a:t>
            </a:r>
          </a:p>
          <a:p>
            <a:pPr>
              <a:buFont typeface="Arial"/>
              <a:buChar char="•"/>
            </a:pPr>
            <a:endParaRPr sz="2000" dirty="0">
              <a:latin typeface="Tw Cen MT" pitchFamily="34" charset="0"/>
            </a:endParaRPr>
          </a:p>
          <a:p>
            <a:pPr marL="355600" marR="290195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latin typeface="Tw Cen MT" pitchFamily="34" charset="0"/>
              </a:rPr>
              <a:t>To</a:t>
            </a:r>
            <a:r>
              <a:rPr lang="en-IN" sz="2000" dirty="0" smtClean="0">
                <a:latin typeface="Tw Cen MT" pitchFamily="34" charset="0"/>
              </a:rPr>
              <a:t> </a:t>
            </a:r>
            <a:r>
              <a:rPr sz="2000" dirty="0" smtClean="0">
                <a:latin typeface="Tw Cen MT" pitchFamily="34" charset="0"/>
              </a:rPr>
              <a:t> </a:t>
            </a:r>
            <a:r>
              <a:rPr sz="2000" dirty="0">
                <a:latin typeface="Tw Cen MT" pitchFamily="34" charset="0"/>
              </a:rPr>
              <a:t>engage with visitors on our </a:t>
            </a:r>
            <a:r>
              <a:rPr lang="en-IN" sz="2000" dirty="0">
                <a:latin typeface="Tw Cen MT" pitchFamily="34" charset="0"/>
              </a:rPr>
              <a:t>landing page</a:t>
            </a:r>
            <a:r>
              <a:rPr sz="2000" dirty="0">
                <a:latin typeface="Tw Cen MT" pitchFamily="34" charset="0"/>
              </a:rPr>
              <a:t> and ensure they share their contact  details with us (leads)</a:t>
            </a:r>
          </a:p>
          <a:p>
            <a:pPr>
              <a:buFont typeface="Arial"/>
              <a:buChar char="•"/>
            </a:pPr>
            <a:endParaRPr sz="2000" dirty="0">
              <a:latin typeface="Tw Cen MT" pitchFamily="34" charset="0"/>
            </a:endParaRPr>
          </a:p>
          <a:p>
            <a:pPr marL="355600" marR="231140" indent="-342900">
              <a:buChar char="•"/>
              <a:tabLst>
                <a:tab pos="354965" algn="l"/>
                <a:tab pos="355600" algn="l"/>
              </a:tabLst>
            </a:pPr>
            <a:r>
              <a:rPr lang="en-IN" sz="2000" dirty="0">
                <a:latin typeface="Tw Cen MT" pitchFamily="34" charset="0"/>
              </a:rPr>
              <a:t>Through this </a:t>
            </a:r>
            <a:r>
              <a:rPr sz="2000" dirty="0">
                <a:latin typeface="Tw Cen MT" pitchFamily="34" charset="0"/>
              </a:rPr>
              <a:t>activity we will</a:t>
            </a:r>
            <a:r>
              <a:rPr lang="en-IN" sz="2000" dirty="0">
                <a:latin typeface="Tw Cen MT" pitchFamily="34" charset="0"/>
              </a:rPr>
              <a:t> generate a </a:t>
            </a:r>
            <a:r>
              <a:rPr lang="en-IN" sz="2000" dirty="0" smtClean="0">
                <a:latin typeface="Tw Cen MT" pitchFamily="34" charset="0"/>
              </a:rPr>
              <a:t>database of people interested in Wealth Management</a:t>
            </a:r>
            <a:endParaRPr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583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637" y="530364"/>
            <a:ext cx="330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4000" b="1" spc="-165" dirty="0">
                <a:solidFill>
                  <a:srgbClr val="7F7F7F"/>
                </a:solidFill>
                <a:latin typeface="Tw Cen MT" pitchFamily="34" charset="0"/>
                <a:ea typeface="Tw Cen MT" charset="0"/>
                <a:cs typeface="Arial"/>
              </a:rPr>
              <a:t>Audience Reach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5037" y="1942683"/>
            <a:ext cx="36456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lang="en-IN" sz="1700" dirty="0">
                <a:latin typeface="Tw Cen MT" pitchFamily="34" charset="0"/>
              </a:rPr>
              <a:t>We are looking at targeting people </a:t>
            </a:r>
            <a:r>
              <a:rPr lang="en-IN" sz="1700" dirty="0" smtClean="0">
                <a:latin typeface="Tw Cen MT" pitchFamily="34" charset="0"/>
              </a:rPr>
              <a:t>who </a:t>
            </a:r>
            <a:r>
              <a:rPr lang="en-IN" sz="1700" dirty="0">
                <a:latin typeface="Tw Cen MT" pitchFamily="34" charset="0"/>
              </a:rPr>
              <a:t>are </a:t>
            </a:r>
            <a:r>
              <a:rPr lang="en-IN" sz="1700" dirty="0" smtClean="0">
                <a:latin typeface="Tw Cen MT" pitchFamily="34" charset="0"/>
              </a:rPr>
              <a:t>between 20-50yrs and </a:t>
            </a:r>
            <a:r>
              <a:rPr lang="en-IN" sz="1700" dirty="0">
                <a:latin typeface="Tw Cen MT" pitchFamily="34" charset="0"/>
              </a:rPr>
              <a:t>can buy insurance </a:t>
            </a:r>
            <a:r>
              <a:rPr lang="en-IN" sz="1700" dirty="0" smtClean="0">
                <a:latin typeface="Tw Cen MT" pitchFamily="34" charset="0"/>
              </a:rPr>
              <a:t>policies</a:t>
            </a:r>
            <a:endParaRPr lang="en-IN" sz="1700" dirty="0">
              <a:latin typeface="Tw Cen MT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IN" sz="1700" dirty="0">
              <a:latin typeface="Tw Cen MT" pitchFamily="34" charset="0"/>
            </a:endParaRPr>
          </a:p>
          <a:p>
            <a:pPr marL="298450" marR="2476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lang="en-IN" sz="1700" dirty="0">
                <a:latin typeface="Tw Cen MT" pitchFamily="34" charset="0"/>
              </a:rPr>
              <a:t>They also have an interest in  </a:t>
            </a:r>
            <a:r>
              <a:rPr lang="en-IN" sz="1700" dirty="0" smtClean="0">
                <a:latin typeface="Tw Cen MT" pitchFamily="34" charset="0"/>
              </a:rPr>
              <a:t>concerts, </a:t>
            </a:r>
            <a:r>
              <a:rPr lang="en-IN" sz="1700" dirty="0">
                <a:latin typeface="Tw Cen MT" pitchFamily="34" charset="0"/>
              </a:rPr>
              <a:t>music or are expats from  </a:t>
            </a:r>
            <a:r>
              <a:rPr lang="en-IN" sz="1700" dirty="0" smtClean="0">
                <a:latin typeface="Tw Cen MT" pitchFamily="34" charset="0"/>
              </a:rPr>
              <a:t>shopping, personal care etc.</a:t>
            </a:r>
            <a:endParaRPr lang="en-IN" sz="1700" dirty="0">
              <a:latin typeface="Tw Cen MT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IN" sz="1700" dirty="0">
              <a:latin typeface="Tw Cen MT" pitchFamily="34" charset="0"/>
            </a:endParaRPr>
          </a:p>
          <a:p>
            <a:pPr marL="298450" marR="13970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lang="en-IN" sz="1700" dirty="0">
                <a:latin typeface="Tw Cen MT" pitchFamily="34" charset="0"/>
              </a:rPr>
              <a:t>The geographical targeting will be  Singapore.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IN" sz="1700" dirty="0">
              <a:latin typeface="Tw Cen MT" pitchFamily="34" charset="0"/>
            </a:endParaRPr>
          </a:p>
          <a:p>
            <a:pPr marL="298450" marR="244475" indent="-285750">
              <a:lnSpc>
                <a:spcPct val="99500"/>
              </a:lnSpc>
              <a:buChar char="•"/>
              <a:tabLst>
                <a:tab pos="298450" algn="l"/>
              </a:tabLst>
            </a:pPr>
            <a:r>
              <a:rPr lang="en-IN" sz="1700" dirty="0">
                <a:latin typeface="Tw Cen MT" pitchFamily="34" charset="0"/>
              </a:rPr>
              <a:t>Keeping above in mind, there are  </a:t>
            </a:r>
            <a:r>
              <a:rPr lang="en-IN" sz="1700" dirty="0" smtClean="0">
                <a:latin typeface="Tw Cen MT" pitchFamily="34" charset="0"/>
              </a:rPr>
              <a:t>2.6Mn  </a:t>
            </a:r>
            <a:r>
              <a:rPr lang="en-IN" sz="1700" dirty="0">
                <a:latin typeface="Tw Cen MT" pitchFamily="34" charset="0"/>
              </a:rPr>
              <a:t>users on Facebook from  Singapore who can be </a:t>
            </a:r>
            <a:r>
              <a:rPr lang="en-IN" sz="1700" dirty="0" smtClean="0">
                <a:latin typeface="Tw Cen MT" pitchFamily="34" charset="0"/>
              </a:rPr>
              <a:t>targeted</a:t>
            </a:r>
            <a:endParaRPr lang="en-IN" sz="1700" dirty="0">
              <a:latin typeface="Tw Cen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1" y="2064062"/>
            <a:ext cx="35560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808" y="1910933"/>
            <a:ext cx="2961481" cy="216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04" y="4230707"/>
            <a:ext cx="47879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11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37" y="732983"/>
            <a:ext cx="813419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3200" b="1" spc="-165" dirty="0">
                <a:solidFill>
                  <a:srgbClr val="7F7F7F"/>
                </a:solidFill>
                <a:latin typeface="Tw Cen MT" pitchFamily="34" charset="0"/>
                <a:cs typeface="Arial"/>
              </a:rPr>
              <a:t>Campaign </a:t>
            </a:r>
            <a:r>
              <a:rPr sz="3200" b="1" spc="-165" dirty="0" smtClean="0">
                <a:solidFill>
                  <a:srgbClr val="7F7F7F"/>
                </a:solidFill>
                <a:latin typeface="Tw Cen MT" pitchFamily="34" charset="0"/>
                <a:cs typeface="Arial"/>
              </a:rPr>
              <a:t>mechanics:</a:t>
            </a:r>
            <a:r>
              <a:rPr lang="en-IN" sz="3200" b="1" spc="-165" dirty="0" smtClean="0">
                <a:solidFill>
                  <a:srgbClr val="7F7F7F"/>
                </a:solidFill>
                <a:latin typeface="Tw Cen MT" pitchFamily="34" charset="0"/>
                <a:cs typeface="Arial"/>
              </a:rPr>
              <a:t> </a:t>
            </a:r>
            <a:r>
              <a:rPr sz="3200" b="1" spc="-165" dirty="0" smtClean="0">
                <a:solidFill>
                  <a:srgbClr val="7F7F7F"/>
                </a:solidFill>
                <a:latin typeface="Tw Cen MT" pitchFamily="34" charset="0"/>
                <a:cs typeface="Arial"/>
              </a:rPr>
              <a:t>How </a:t>
            </a:r>
            <a:r>
              <a:rPr sz="3200" b="1" spc="-165" dirty="0">
                <a:solidFill>
                  <a:srgbClr val="7F7F7F"/>
                </a:solidFill>
                <a:latin typeface="Tw Cen MT" pitchFamily="34" charset="0"/>
                <a:cs typeface="Arial"/>
              </a:rPr>
              <a:t>we will do this?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6082" y="2076450"/>
            <a:ext cx="2176555" cy="3077766"/>
          </a:xfrm>
          <a:prstGeom prst="rect">
            <a:avLst/>
          </a:prstGeom>
          <a:solidFill>
            <a:srgbClr val="002060">
              <a:alpha val="76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40970" marR="133350" indent="635" algn="just">
              <a:lnSpc>
                <a:spcPct val="99800"/>
              </a:lnSpc>
              <a:spcBef>
                <a:spcPts val="1320"/>
              </a:spcBef>
            </a:pPr>
            <a:r>
              <a:rPr sz="2000" dirty="0" smtClean="0">
                <a:solidFill>
                  <a:schemeClr val="bg1"/>
                </a:solidFill>
                <a:latin typeface="Tw Cen MT" pitchFamily="34" charset="0"/>
              </a:rPr>
              <a:t>Website </a:t>
            </a:r>
            <a:r>
              <a:rPr sz="2000" dirty="0">
                <a:solidFill>
                  <a:schemeClr val="bg1"/>
                </a:solidFill>
                <a:latin typeface="Tw Cen MT" pitchFamily="34" charset="0"/>
              </a:rPr>
              <a:t>landing  page where we  capture the details  through a form</a:t>
            </a: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2000" dirty="0">
              <a:solidFill>
                <a:schemeClr val="bg1"/>
              </a:solidFill>
              <a:latin typeface="Tw Cen MT" pitchFamily="34" charset="0"/>
            </a:endParaRPr>
          </a:p>
          <a:p>
            <a:pPr marL="108585" marR="100330" indent="-635" algn="just">
              <a:lnSpc>
                <a:spcPct val="99900"/>
              </a:lnSpc>
            </a:pPr>
            <a:r>
              <a:rPr sz="2000" dirty="0">
                <a:solidFill>
                  <a:schemeClr val="bg1"/>
                </a:solidFill>
                <a:latin typeface="Tw Cen MT" pitchFamily="34" charset="0"/>
              </a:rPr>
              <a:t>The landing page  will have some quiz  or contest in which  users will  participate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622" y="1912162"/>
            <a:ext cx="3200015" cy="748923"/>
          </a:xfrm>
          <a:prstGeom prst="rect">
            <a:avLst/>
          </a:prstGeom>
          <a:solidFill>
            <a:srgbClr val="002060">
              <a:alpha val="76858"/>
            </a:srgbClr>
          </a:solidFill>
        </p:spPr>
        <p:txBody>
          <a:bodyPr vert="horz" wrap="square" lIns="0" tIns="132080" rIns="0" bIns="0" rtlCol="0" anchor="ctr">
            <a:spAutoFit/>
          </a:bodyPr>
          <a:lstStyle/>
          <a:p>
            <a:pPr marL="91440" marR="246379" indent="-501015" algn="ctr">
              <a:lnSpc>
                <a:spcPct val="99900"/>
              </a:lnSpc>
              <a:spcBef>
                <a:spcPts val="1689"/>
              </a:spcBef>
            </a:pPr>
            <a:r>
              <a:rPr sz="2000" dirty="0">
                <a:solidFill>
                  <a:schemeClr val="bg1"/>
                </a:solidFill>
                <a:latin typeface="Tw Cen MT" pitchFamily="34" charset="0"/>
              </a:rPr>
              <a:t>Facebook :</a:t>
            </a:r>
            <a:r>
              <a:rPr lang="en-IN" sz="20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IN" sz="2000" dirty="0">
                <a:solidFill>
                  <a:schemeClr val="bg1"/>
                </a:solidFill>
                <a:latin typeface="Tw Cen MT" pitchFamily="34" charset="0"/>
              </a:rPr>
            </a:br>
            <a:r>
              <a:rPr sz="2000" dirty="0">
                <a:solidFill>
                  <a:schemeClr val="bg1"/>
                </a:solidFill>
                <a:latin typeface="Tw Cen MT" pitchFamily="34" charset="0"/>
              </a:rPr>
              <a:t>Social Media  Posts</a:t>
            </a:r>
            <a:r>
              <a:rPr lang="en-IN" sz="20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Tw Cen MT" pitchFamily="34" charset="0"/>
              </a:rPr>
              <a:t>and Ads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839" y="4734061"/>
            <a:ext cx="2896398" cy="314189"/>
          </a:xfrm>
          <a:prstGeom prst="rect">
            <a:avLst/>
          </a:prstGeom>
          <a:solidFill>
            <a:srgbClr val="002060">
              <a:alpha val="76858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 marL="528320">
              <a:lnSpc>
                <a:spcPct val="100000"/>
              </a:lnSpc>
            </a:pPr>
            <a:r>
              <a:rPr sz="2000" dirty="0" smtClean="0">
                <a:solidFill>
                  <a:schemeClr val="bg1"/>
                </a:solidFill>
                <a:latin typeface="Tw Cen MT" pitchFamily="34" charset="0"/>
              </a:rPr>
              <a:t>Google </a:t>
            </a:r>
            <a:r>
              <a:rPr sz="2000" dirty="0">
                <a:solidFill>
                  <a:schemeClr val="bg1"/>
                </a:solidFill>
                <a:latin typeface="Tw Cen MT" pitchFamily="34" charset="0"/>
              </a:rPr>
              <a:t>Display Ads</a:t>
            </a:r>
          </a:p>
        </p:txBody>
      </p:sp>
      <p:sp>
        <p:nvSpPr>
          <p:cNvPr id="6" name="object 6"/>
          <p:cNvSpPr/>
          <p:nvPr/>
        </p:nvSpPr>
        <p:spPr>
          <a:xfrm>
            <a:off x="3703637" y="2286623"/>
            <a:ext cx="1219200" cy="412153"/>
          </a:xfrm>
          <a:custGeom>
            <a:avLst/>
            <a:gdLst/>
            <a:ahLst/>
            <a:cxnLst/>
            <a:rect l="l" t="t" r="r" b="b"/>
            <a:pathLst>
              <a:path w="1069975" h="376555">
                <a:moveTo>
                  <a:pt x="6019" y="0"/>
                </a:moveTo>
                <a:lnTo>
                  <a:pt x="0" y="18084"/>
                </a:lnTo>
                <a:lnTo>
                  <a:pt x="994498" y="348818"/>
                </a:lnTo>
                <a:lnTo>
                  <a:pt x="985481" y="375932"/>
                </a:lnTo>
                <a:lnTo>
                  <a:pt x="1069809" y="363829"/>
                </a:lnTo>
                <a:lnTo>
                  <a:pt x="1036677" y="330746"/>
                </a:lnTo>
                <a:lnTo>
                  <a:pt x="1000506" y="330746"/>
                </a:lnTo>
                <a:lnTo>
                  <a:pt x="6019" y="0"/>
                </a:lnTo>
                <a:close/>
              </a:path>
              <a:path w="1069975" h="376555">
                <a:moveTo>
                  <a:pt x="1009523" y="303631"/>
                </a:moveTo>
                <a:lnTo>
                  <a:pt x="1000506" y="330746"/>
                </a:lnTo>
                <a:lnTo>
                  <a:pt x="1036677" y="330746"/>
                </a:lnTo>
                <a:lnTo>
                  <a:pt x="1009523" y="303631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1237" y="4461203"/>
            <a:ext cx="1371601" cy="434647"/>
          </a:xfrm>
          <a:custGeom>
            <a:avLst/>
            <a:gdLst/>
            <a:ahLst/>
            <a:cxnLst/>
            <a:rect l="l" t="t" r="r" b="b"/>
            <a:pathLst>
              <a:path w="1297304" h="226695">
                <a:moveTo>
                  <a:pt x="1215847" y="0"/>
                </a:moveTo>
                <a:lnTo>
                  <a:pt x="1220012" y="28270"/>
                </a:lnTo>
                <a:lnTo>
                  <a:pt x="0" y="207683"/>
                </a:lnTo>
                <a:lnTo>
                  <a:pt x="2768" y="226529"/>
                </a:lnTo>
                <a:lnTo>
                  <a:pt x="1222781" y="47117"/>
                </a:lnTo>
                <a:lnTo>
                  <a:pt x="1267414" y="47117"/>
                </a:lnTo>
                <a:lnTo>
                  <a:pt x="1296784" y="26606"/>
                </a:lnTo>
                <a:lnTo>
                  <a:pt x="1215847" y="0"/>
                </a:lnTo>
                <a:close/>
              </a:path>
              <a:path w="1297304" h="226695">
                <a:moveTo>
                  <a:pt x="1267414" y="47117"/>
                </a:moveTo>
                <a:lnTo>
                  <a:pt x="1222781" y="47117"/>
                </a:lnTo>
                <a:lnTo>
                  <a:pt x="1226934" y="75387"/>
                </a:lnTo>
                <a:lnTo>
                  <a:pt x="1267414" y="4711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2637" y="3562350"/>
            <a:ext cx="1326245" cy="76200"/>
          </a:xfrm>
          <a:custGeom>
            <a:avLst/>
            <a:gdLst/>
            <a:ahLst/>
            <a:cxnLst/>
            <a:rect l="l" t="t" r="r" b="b"/>
            <a:pathLst>
              <a:path w="1325879" h="76200">
                <a:moveTo>
                  <a:pt x="1249603" y="0"/>
                </a:moveTo>
                <a:lnTo>
                  <a:pt x="1249603" y="28575"/>
                </a:lnTo>
                <a:lnTo>
                  <a:pt x="0" y="28575"/>
                </a:lnTo>
                <a:lnTo>
                  <a:pt x="0" y="47625"/>
                </a:lnTo>
                <a:lnTo>
                  <a:pt x="1249603" y="47625"/>
                </a:lnTo>
                <a:lnTo>
                  <a:pt x="1249603" y="76200"/>
                </a:lnTo>
                <a:lnTo>
                  <a:pt x="1325803" y="38100"/>
                </a:lnTo>
                <a:lnTo>
                  <a:pt x="1249603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659023" y="2334078"/>
            <a:ext cx="2512214" cy="2532744"/>
            <a:chOff x="8659023" y="2768725"/>
            <a:chExt cx="2512214" cy="2532744"/>
          </a:xfrm>
        </p:grpSpPr>
        <p:sp>
          <p:nvSpPr>
            <p:cNvPr id="9" name="object 9"/>
            <p:cNvSpPr txBox="1"/>
            <p:nvPr/>
          </p:nvSpPr>
          <p:spPr>
            <a:xfrm>
              <a:off x="8659023" y="2768725"/>
              <a:ext cx="2512214" cy="2532744"/>
            </a:xfrm>
            <a:prstGeom prst="rect">
              <a:avLst/>
            </a:prstGeom>
            <a:ln w="25400">
              <a:solidFill>
                <a:srgbClr val="002060"/>
              </a:solidFill>
            </a:ln>
          </p:spPr>
          <p:txBody>
            <a:bodyPr vert="horz" wrap="square" lIns="0" tIns="214629" rIns="0" bIns="0" rtlCol="0">
              <a:spAutoFit/>
            </a:bodyPr>
            <a:lstStyle/>
            <a:p>
              <a:pPr marL="91440" marR="246379" algn="ctr">
                <a:lnSpc>
                  <a:spcPct val="99900"/>
                </a:lnSpc>
                <a:spcBef>
                  <a:spcPts val="1689"/>
                </a:spcBef>
              </a:pPr>
              <a:r>
                <a:rPr sz="1800" b="1" spc="-100" dirty="0">
                  <a:latin typeface="Tw Cen MT" pitchFamily="34" charset="0"/>
                  <a:cs typeface="Trebuchet MS"/>
                </a:rPr>
                <a:t>Exporting</a:t>
              </a:r>
              <a:r>
                <a:rPr sz="1800" b="1" spc="-140" dirty="0">
                  <a:latin typeface="Tw Cen MT" pitchFamily="34" charset="0"/>
                  <a:cs typeface="Trebuchet MS"/>
                </a:rPr>
                <a:t> </a:t>
              </a:r>
              <a:r>
                <a:rPr sz="1800" b="1" spc="-75" dirty="0" smtClean="0">
                  <a:latin typeface="Tw Cen MT" pitchFamily="34" charset="0"/>
                  <a:cs typeface="Trebuchet MS"/>
                </a:rPr>
                <a:t>Database</a:t>
              </a:r>
              <a:r>
                <a:rPr sz="1800" spc="-75" dirty="0" smtClean="0">
                  <a:latin typeface="Tw Cen MT" pitchFamily="34" charset="0"/>
                  <a:cs typeface="Arial"/>
                </a:rPr>
                <a:t>:</a:t>
              </a:r>
              <a:endParaRPr lang="en-IN" sz="1800" spc="-75" dirty="0" smtClean="0">
                <a:latin typeface="Tw Cen MT" pitchFamily="34" charset="0"/>
                <a:cs typeface="Arial"/>
              </a:endParaRPr>
            </a:p>
            <a:p>
              <a:pPr marL="91440" marR="246379">
                <a:lnSpc>
                  <a:spcPct val="99900"/>
                </a:lnSpc>
                <a:spcBef>
                  <a:spcPts val="1689"/>
                </a:spcBef>
              </a:pPr>
              <a:r>
                <a:rPr sz="1800" spc="-215" dirty="0" smtClean="0">
                  <a:latin typeface="Tw Cen MT" pitchFamily="34" charset="0"/>
                  <a:cs typeface="Arial"/>
                </a:rPr>
                <a:t>The </a:t>
              </a:r>
              <a:r>
                <a:rPr sz="1800" spc="-65" dirty="0">
                  <a:latin typeface="Tw Cen MT" pitchFamily="34" charset="0"/>
                  <a:cs typeface="Arial"/>
                </a:rPr>
                <a:t>details </a:t>
              </a:r>
              <a:r>
                <a:rPr sz="1800" spc="-5" dirty="0">
                  <a:latin typeface="Tw Cen MT" pitchFamily="34" charset="0"/>
                  <a:cs typeface="Arial"/>
                </a:rPr>
                <a:t>of  </a:t>
              </a:r>
              <a:r>
                <a:rPr sz="1800" spc="-70" dirty="0">
                  <a:latin typeface="Tw Cen MT" pitchFamily="34" charset="0"/>
                  <a:cs typeface="Arial"/>
                </a:rPr>
                <a:t>participants </a:t>
              </a:r>
              <a:r>
                <a:rPr sz="1800" spc="-150" dirty="0">
                  <a:latin typeface="Tw Cen MT" pitchFamily="34" charset="0"/>
                  <a:cs typeface="Arial"/>
                </a:rPr>
                <a:t>can </a:t>
              </a:r>
              <a:r>
                <a:rPr sz="1800" spc="-60" dirty="0">
                  <a:latin typeface="Tw Cen MT" pitchFamily="34" charset="0"/>
                  <a:cs typeface="Arial"/>
                </a:rPr>
                <a:t>be  </a:t>
              </a:r>
              <a:r>
                <a:rPr sz="1800" spc="-50" dirty="0">
                  <a:latin typeface="Tw Cen MT" pitchFamily="34" charset="0"/>
                  <a:cs typeface="Arial"/>
                </a:rPr>
                <a:t>exported </a:t>
              </a:r>
              <a:r>
                <a:rPr sz="1800" spc="-110" dirty="0">
                  <a:latin typeface="Tw Cen MT" pitchFamily="34" charset="0"/>
                  <a:cs typeface="Arial"/>
                </a:rPr>
                <a:t>in </a:t>
              </a:r>
              <a:r>
                <a:rPr sz="1800" spc="-120" dirty="0">
                  <a:latin typeface="Tw Cen MT" pitchFamily="34" charset="0"/>
                  <a:cs typeface="Arial"/>
                </a:rPr>
                <a:t>an </a:t>
              </a:r>
              <a:r>
                <a:rPr sz="1800" spc="-105" dirty="0">
                  <a:latin typeface="Tw Cen MT" pitchFamily="34" charset="0"/>
                  <a:cs typeface="Arial"/>
                </a:rPr>
                <a:t>excel  </a:t>
              </a:r>
              <a:r>
                <a:rPr sz="1800" spc="-150" dirty="0" smtClean="0">
                  <a:latin typeface="Tw Cen MT" pitchFamily="34" charset="0"/>
                  <a:cs typeface="Arial"/>
                </a:rPr>
                <a:t>sheet</a:t>
              </a:r>
              <a:endParaRPr lang="en-IN" sz="1800" spc="-150" dirty="0" smtClean="0">
                <a:latin typeface="Tw Cen MT" pitchFamily="34" charset="0"/>
                <a:cs typeface="Arial"/>
              </a:endParaRPr>
            </a:p>
            <a:p>
              <a:pPr marL="91440" marR="246379" algn="ctr">
                <a:lnSpc>
                  <a:spcPct val="99900"/>
                </a:lnSpc>
                <a:spcBef>
                  <a:spcPts val="1689"/>
                </a:spcBef>
              </a:pPr>
              <a:endParaRPr lang="en-IN" spc="-150" dirty="0" smtClean="0">
                <a:latin typeface="Arial"/>
                <a:cs typeface="Arial"/>
              </a:endParaRPr>
            </a:p>
            <a:p>
              <a:pPr marL="91440" marR="246379" algn="ctr">
                <a:lnSpc>
                  <a:spcPct val="99900"/>
                </a:lnSpc>
                <a:spcBef>
                  <a:spcPts val="1689"/>
                </a:spcBef>
              </a:pPr>
              <a:endParaRPr lang="en-IN" spc="-150" dirty="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605955" y="4394200"/>
              <a:ext cx="666934" cy="654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150156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68" y="530364"/>
            <a:ext cx="3483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4000" b="1" spc="-165" dirty="0" smtClean="0">
                <a:solidFill>
                  <a:srgbClr val="7F7F7F"/>
                </a:solidFill>
                <a:latin typeface="Tw Cen MT" pitchFamily="34" charset="0"/>
                <a:ea typeface="Tw Cen MT" charset="0"/>
                <a:cs typeface="Arial"/>
              </a:rPr>
              <a:t>PDPA Guidelines</a:t>
            </a:r>
            <a:endParaRPr lang="en-US" sz="4000" b="1" spc="-165" dirty="0">
              <a:solidFill>
                <a:srgbClr val="7F7F7F"/>
              </a:solidFill>
              <a:latin typeface="Tw Cen MT" pitchFamily="34" charset="0"/>
              <a:ea typeface="Tw Cen MT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68" y="1314450"/>
            <a:ext cx="630246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222222"/>
                </a:solidFill>
                <a:latin typeface="Tw Cen MT" panose="020B0602020104020603" pitchFamily="34" charset="0"/>
              </a:rPr>
              <a:t>The audience will have to provide consent to using their data by clicking on the box in the form on the landing page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22222"/>
              </a:solidFill>
              <a:latin typeface="Tw Cen MT" panose="020B0602020104020603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222222"/>
                </a:solidFill>
                <a:latin typeface="Tw Cen MT" panose="020B0602020104020603" pitchFamily="34" charset="0"/>
              </a:rPr>
              <a:t>Following are the guidelines which we will adhere to:</a:t>
            </a:r>
            <a:endParaRPr lang="en-US" sz="1700" dirty="0">
              <a:solidFill>
                <a:srgbClr val="222222"/>
              </a:solidFill>
              <a:latin typeface="Tw Cen MT" panose="020B0602020104020603" pitchFamily="34" charset="0"/>
            </a:endParaRPr>
          </a:p>
          <a:p>
            <a:pPr fontAlgn="t"/>
            <a:r>
              <a:rPr lang="en-US" sz="1700" dirty="0">
                <a:solidFill>
                  <a:srgbClr val="222222"/>
                </a:solidFill>
                <a:latin typeface="Tw Cen MT" panose="020B0602020104020603" pitchFamily="34" charset="0"/>
              </a:rPr>
              <a:t> 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PERSONAL DATA NOTICE &amp; CONSENT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1. I hereby consent to allow Forte Group and its employees (collectively/ individually “Forte”) to: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 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a) collect, use, disclose and/or process personal data about me that I had previously provided Forte, that I now provide Forte with and/or that Forte possesses about me as but not limited to my name, my identification number, my telephone numbers, my address, for the following purpose: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 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  to provide me with marketing, advertising and promotional information, materials and/or documents relating to services that Forte may be selling, offering or promoting, whether such services exist now or are created in the future.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 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b)send me such marketing, advertising and promotional information through any and/or all the following modes of communication: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 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• </a:t>
            </a:r>
            <a:r>
              <a:rPr lang="en-US" sz="1200" dirty="0" err="1">
                <a:solidFill>
                  <a:srgbClr val="222222"/>
                </a:solidFill>
                <a:latin typeface="Tw Cen MT" panose="020B0602020104020603" pitchFamily="34" charset="0"/>
              </a:rPr>
              <a:t>i.Mobile</a:t>
            </a:r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 Number (Voice Call/ Text Messages)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• </a:t>
            </a:r>
            <a:r>
              <a:rPr lang="en-US" sz="1200" dirty="0" err="1">
                <a:solidFill>
                  <a:srgbClr val="222222"/>
                </a:solidFill>
                <a:latin typeface="Tw Cen MT" panose="020B0602020104020603" pitchFamily="34" charset="0"/>
              </a:rPr>
              <a:t>ii.Residential</a:t>
            </a:r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 Number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• </a:t>
            </a:r>
            <a:r>
              <a:rPr lang="en-US" sz="1200" dirty="0" err="1">
                <a:solidFill>
                  <a:srgbClr val="222222"/>
                </a:solidFill>
                <a:latin typeface="Tw Cen MT" panose="020B0602020104020603" pitchFamily="34" charset="0"/>
              </a:rPr>
              <a:t>iii.Office</a:t>
            </a:r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 Number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• </a:t>
            </a:r>
            <a:r>
              <a:rPr lang="en-US" sz="1200" dirty="0" err="1">
                <a:solidFill>
                  <a:srgbClr val="222222"/>
                </a:solidFill>
                <a:latin typeface="Tw Cen MT" panose="020B0602020104020603" pitchFamily="34" charset="0"/>
              </a:rPr>
              <a:t>iv.Email</a:t>
            </a:r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 Address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• </a:t>
            </a:r>
            <a:r>
              <a:rPr lang="en-US" sz="1200" dirty="0" err="1">
                <a:solidFill>
                  <a:srgbClr val="222222"/>
                </a:solidFill>
                <a:latin typeface="Tw Cen MT" panose="020B0602020104020603" pitchFamily="34" charset="0"/>
              </a:rPr>
              <a:t>v.Postal</a:t>
            </a:r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 Address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 </a:t>
            </a:r>
          </a:p>
          <a:p>
            <a:pPr fontAlgn="t"/>
            <a:r>
              <a:rPr lang="en-US" sz="1200" dirty="0">
                <a:solidFill>
                  <a:srgbClr val="222222"/>
                </a:solidFill>
                <a:latin typeface="Tw Cen MT" panose="020B0602020104020603" pitchFamily="34" charset="0"/>
              </a:rPr>
              <a:t>c)disclose personal data about me to Forte’s service providers, which may be sited outside of Singapore, for the above purpose.</a:t>
            </a:r>
          </a:p>
          <a:p>
            <a:endParaRPr lang="en-US" sz="1700" dirty="0"/>
          </a:p>
        </p:txBody>
      </p:sp>
      <p:sp>
        <p:nvSpPr>
          <p:cNvPr id="4" name="object 4"/>
          <p:cNvSpPr txBox="1"/>
          <p:nvPr/>
        </p:nvSpPr>
        <p:spPr>
          <a:xfrm>
            <a:off x="7666037" y="3676650"/>
            <a:ext cx="3200015" cy="1672253"/>
          </a:xfrm>
          <a:prstGeom prst="rect">
            <a:avLst/>
          </a:prstGeom>
          <a:solidFill>
            <a:srgbClr val="002060">
              <a:alpha val="76858"/>
            </a:srgbClr>
          </a:solidFill>
        </p:spPr>
        <p:txBody>
          <a:bodyPr vert="horz" wrap="square" lIns="0" tIns="132080" rIns="0" bIns="0" rtlCol="0" anchor="ctr">
            <a:spAutoFit/>
          </a:bodyPr>
          <a:lstStyle/>
          <a:p>
            <a:pPr marL="91440" marR="246379" indent="-501015" algn="ctr">
              <a:lnSpc>
                <a:spcPct val="99900"/>
              </a:lnSpc>
              <a:spcBef>
                <a:spcPts val="1689"/>
              </a:spcBef>
            </a:pPr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The Guidelines will pop up on the website and user will have to click on a check box to confirm that he/she has read it.</a:t>
            </a:r>
            <a:endParaRPr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48" y="1333500"/>
            <a:ext cx="4213591" cy="22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764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" y="1326892"/>
            <a:ext cx="9296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w Cen MT" pitchFamily="34" charset="0"/>
              </a:rPr>
              <a:t>Concept:</a:t>
            </a:r>
            <a:endParaRPr lang="en-US" sz="2000" dirty="0" smtClean="0">
              <a:latin typeface="Tw Cen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This will be a simple MCQ contest based on Wealth Management. We will ask the audience 4-5 questions for them to answer. They will have to fill up a form on the landing page in order to register their answers and qualify for the Lucky Draw.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This Quiz is completely based on Wealth Management.</a:t>
            </a:r>
            <a:endParaRPr lang="en-US" dirty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Sample Questions: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IN" dirty="0">
                <a:latin typeface="Tw Cen MT" pitchFamily="34" charset="0"/>
              </a:rPr>
              <a:t>Q) What's Wealth </a:t>
            </a:r>
            <a:r>
              <a:rPr lang="en-IN" dirty="0" smtClean="0">
                <a:latin typeface="Tw Cen MT" pitchFamily="34" charset="0"/>
              </a:rPr>
              <a:t>planning?</a:t>
            </a:r>
          </a:p>
          <a:p>
            <a:r>
              <a:rPr lang="en-IN" dirty="0" smtClean="0">
                <a:latin typeface="Tw Cen MT" pitchFamily="34" charset="0"/>
              </a:rPr>
              <a:t>a) Wealth </a:t>
            </a:r>
            <a:r>
              <a:rPr lang="en-IN" dirty="0">
                <a:latin typeface="Tw Cen MT" pitchFamily="34" charset="0"/>
              </a:rPr>
              <a:t>Protection </a:t>
            </a:r>
            <a:r>
              <a:rPr lang="en-IN" dirty="0" smtClean="0">
                <a:latin typeface="Tw Cen MT" pitchFamily="34" charset="0"/>
              </a:rPr>
              <a:t>		b</a:t>
            </a:r>
            <a:r>
              <a:rPr lang="en-IN" dirty="0">
                <a:latin typeface="Tw Cen MT" pitchFamily="34" charset="0"/>
              </a:rPr>
              <a:t>) Wealth </a:t>
            </a:r>
            <a:r>
              <a:rPr lang="en-IN" dirty="0" smtClean="0">
                <a:latin typeface="Tw Cen MT" pitchFamily="34" charset="0"/>
              </a:rPr>
              <a:t>Accumulation</a:t>
            </a:r>
          </a:p>
          <a:p>
            <a:r>
              <a:rPr lang="en-IN" dirty="0" smtClean="0">
                <a:latin typeface="Tw Cen MT" pitchFamily="34" charset="0"/>
              </a:rPr>
              <a:t>c</a:t>
            </a:r>
            <a:r>
              <a:rPr lang="en-IN" dirty="0">
                <a:latin typeface="Tw Cen MT" pitchFamily="34" charset="0"/>
              </a:rPr>
              <a:t>) Wealth Distribution </a:t>
            </a:r>
            <a:r>
              <a:rPr lang="en-IN" dirty="0" smtClean="0">
                <a:latin typeface="Tw Cen MT" pitchFamily="34" charset="0"/>
              </a:rPr>
              <a:t>		d</a:t>
            </a:r>
            <a:r>
              <a:rPr lang="en-IN" dirty="0">
                <a:latin typeface="Tw Cen MT" pitchFamily="34" charset="0"/>
              </a:rPr>
              <a:t>) All of above   </a:t>
            </a:r>
            <a:endParaRPr lang="en-US" dirty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Q) </a:t>
            </a:r>
            <a:r>
              <a:rPr lang="en-IN" dirty="0">
                <a:latin typeface="Tw Cen MT" pitchFamily="34" charset="0"/>
              </a:rPr>
              <a:t>The long-run objective of financial management is to</a:t>
            </a:r>
            <a:r>
              <a:rPr lang="en-IN" dirty="0" smtClean="0">
                <a:latin typeface="Tw Cen MT" pitchFamily="34" charset="0"/>
              </a:rPr>
              <a:t>:</a:t>
            </a:r>
          </a:p>
          <a:p>
            <a:r>
              <a:rPr lang="en-IN" dirty="0" smtClean="0">
                <a:latin typeface="Tw Cen MT" pitchFamily="34" charset="0"/>
              </a:rPr>
              <a:t>a) </a:t>
            </a:r>
            <a:r>
              <a:rPr lang="en-IN" dirty="0">
                <a:latin typeface="Tw Cen MT" pitchFamily="34" charset="0"/>
              </a:rPr>
              <a:t>maximize earnings per share</a:t>
            </a:r>
            <a:br>
              <a:rPr lang="en-IN" dirty="0">
                <a:latin typeface="Tw Cen MT" pitchFamily="34" charset="0"/>
              </a:rPr>
            </a:br>
            <a:r>
              <a:rPr lang="en-IN" dirty="0">
                <a:latin typeface="Tw Cen MT" pitchFamily="34" charset="0"/>
              </a:rPr>
              <a:t>b) maximize the value of the firm's common stock</a:t>
            </a:r>
            <a:br>
              <a:rPr lang="en-IN" dirty="0">
                <a:latin typeface="Tw Cen MT" pitchFamily="34" charset="0"/>
              </a:rPr>
            </a:br>
            <a:r>
              <a:rPr lang="en-IN" dirty="0">
                <a:latin typeface="Tw Cen MT" pitchFamily="34" charset="0"/>
              </a:rPr>
              <a:t>c) maximize return on investment</a:t>
            </a:r>
            <a:br>
              <a:rPr lang="en-IN" dirty="0">
                <a:latin typeface="Tw Cen MT" pitchFamily="34" charset="0"/>
              </a:rPr>
            </a:br>
            <a:r>
              <a:rPr lang="en-IN" dirty="0">
                <a:latin typeface="Tw Cen MT" pitchFamily="34" charset="0"/>
              </a:rPr>
              <a:t>d) maximize market share</a:t>
            </a:r>
            <a:endParaRPr lang="en-US" dirty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37" y="476250"/>
            <a:ext cx="651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3600" b="1" spc="-165" dirty="0" smtClean="0">
                <a:latin typeface="Tw Cen MT" pitchFamily="34" charset="0"/>
                <a:ea typeface="Tw Cen MT" charset="0"/>
                <a:cs typeface="Arial"/>
              </a:rPr>
              <a:t>Quiz Idea #1 – Wealth management</a:t>
            </a:r>
            <a:endParaRPr lang="en-US" sz="3600" b="1" spc="-165" dirty="0">
              <a:latin typeface="Tw Cen MT" pitchFamily="34" charset="0"/>
              <a:ea typeface="Tw Cen MT" charset="0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" y="1326892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The creative promoting the contest will be in the same artwork as the Concert creative</a:t>
            </a:r>
            <a:br>
              <a:rPr lang="en-US" dirty="0" smtClean="0">
                <a:latin typeface="Tw Cen MT" pitchFamily="34" charset="0"/>
              </a:rPr>
            </a:br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The landing page/microsite will also be in harmony with the Concert artwork</a:t>
            </a:r>
            <a:br>
              <a:rPr lang="en-US" dirty="0" smtClean="0">
                <a:latin typeface="Tw Cen MT" pitchFamily="34" charset="0"/>
              </a:rPr>
            </a:br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Concert details will also be displayed on the landing page/microsite along with link to the Ticketing website</a:t>
            </a:r>
            <a:br>
              <a:rPr lang="en-US" dirty="0" smtClean="0">
                <a:latin typeface="Tw Cen MT" pitchFamily="34" charset="0"/>
              </a:rPr>
            </a:br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Since one of the prizes are the tickets, the connect will be directly established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74" y="476250"/>
            <a:ext cx="588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3600" b="1" spc="-165">
                <a:latin typeface="Tw Cen MT" pitchFamily="34" charset="0"/>
                <a:ea typeface="Tw Cen MT" charset="0"/>
                <a:cs typeface="Arial"/>
              </a:rPr>
              <a:t>Quiz Idea #1 Connect </a:t>
            </a:r>
            <a:r>
              <a:rPr lang="en-US" sz="3600" b="1" spc="-165" dirty="0" smtClean="0">
                <a:latin typeface="Tw Cen MT" pitchFamily="34" charset="0"/>
                <a:ea typeface="Tw Cen MT" charset="0"/>
                <a:cs typeface="Arial"/>
              </a:rPr>
              <a:t>and Recall</a:t>
            </a:r>
            <a:endParaRPr lang="en-US" sz="3600" b="1" spc="-165" dirty="0">
              <a:latin typeface="Tw Cen MT" pitchFamily="34" charset="0"/>
              <a:ea typeface="Tw Cen M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42010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" y="1326892"/>
            <a:ext cx="9525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w Cen MT" pitchFamily="34" charset="0"/>
              </a:rPr>
              <a:t>Concept:</a:t>
            </a:r>
            <a:endParaRPr lang="en-US" sz="2000" dirty="0" smtClean="0">
              <a:latin typeface="Tw Cen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This will be a simple MCQ contest based on Singapore. We will ask the audience 4-5 questions about Singapore (landmarks, important people etc.) for them to answer. They will have to fill up a form on the landing page in order to register their answers and qualify for the Lucky Draw.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w Cen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This Quiz is more generic which will helps us in garnering engagement. It will help us attract more people, hence leading to a bigger database.</a:t>
            </a:r>
            <a:endParaRPr lang="en-US" dirty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Sample Questions: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IN" dirty="0">
                <a:latin typeface="Tw Cen MT" pitchFamily="34" charset="0"/>
              </a:rPr>
              <a:t>Q) The old Fullerton Building was completed in</a:t>
            </a:r>
          </a:p>
          <a:p>
            <a:r>
              <a:rPr lang="en-IN" dirty="0" smtClean="0">
                <a:latin typeface="Tw Cen MT" pitchFamily="34" charset="0"/>
              </a:rPr>
              <a:t>a) </a:t>
            </a:r>
            <a:r>
              <a:rPr lang="en-IN" dirty="0">
                <a:latin typeface="Tw Cen MT" pitchFamily="34" charset="0"/>
              </a:rPr>
              <a:t>1918	</a:t>
            </a:r>
            <a:r>
              <a:rPr lang="en-IN" dirty="0" smtClean="0">
                <a:latin typeface="Tw Cen MT" pitchFamily="34" charset="0"/>
              </a:rPr>
              <a:t>	b)1928</a:t>
            </a:r>
          </a:p>
          <a:p>
            <a:r>
              <a:rPr lang="en-IN" dirty="0" smtClean="0">
                <a:latin typeface="Tw Cen MT" pitchFamily="34" charset="0"/>
              </a:rPr>
              <a:t>c) 1938	</a:t>
            </a:r>
            <a:r>
              <a:rPr lang="en-IN" dirty="0">
                <a:latin typeface="Tw Cen MT" pitchFamily="34" charset="0"/>
              </a:rPr>
              <a:t>	</a:t>
            </a:r>
            <a:r>
              <a:rPr lang="en-IN" dirty="0" smtClean="0">
                <a:latin typeface="Tw Cen MT" pitchFamily="34" charset="0"/>
              </a:rPr>
              <a:t>d)1948</a:t>
            </a:r>
            <a:endParaRPr lang="en-US" dirty="0" smtClean="0"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090" y="52280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3600" b="1" spc="-165" dirty="0" smtClean="0">
                <a:latin typeface="Tw Cen MT" pitchFamily="34" charset="0"/>
                <a:ea typeface="Tw Cen MT" charset="0"/>
                <a:cs typeface="Arial"/>
              </a:rPr>
              <a:t>Quiz Idea #2 – Singapore Trivia</a:t>
            </a:r>
            <a:endParaRPr lang="en-US" sz="3600" b="1" spc="-165" dirty="0">
              <a:latin typeface="Tw Cen MT" pitchFamily="34" charset="0"/>
              <a:ea typeface="Tw Cen MT" charset="0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274637" y="6009362"/>
            <a:ext cx="6324600" cy="748923"/>
          </a:xfrm>
          <a:prstGeom prst="rect">
            <a:avLst/>
          </a:prstGeom>
          <a:solidFill>
            <a:srgbClr val="002060">
              <a:alpha val="76858"/>
            </a:srgbClr>
          </a:solidFill>
        </p:spPr>
        <p:txBody>
          <a:bodyPr vert="horz" wrap="square" lIns="0" tIns="132080" rIns="0" bIns="0" rtlCol="0" anchor="ctr">
            <a:spAutoFit/>
          </a:bodyPr>
          <a:lstStyle/>
          <a:p>
            <a:pPr marL="91440" marR="246379" indent="-501015" algn="ctr">
              <a:lnSpc>
                <a:spcPct val="99900"/>
              </a:lnSpc>
              <a:spcBef>
                <a:spcPts val="1689"/>
              </a:spcBef>
            </a:pPr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We recommend this one as its more generic, fun to participate and will encourage more entries. </a:t>
            </a:r>
            <a:endParaRPr sz="20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5853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" y="1326892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The questions asked will be based on the venue or the band</a:t>
            </a:r>
          </a:p>
          <a:p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The creative promoting the contest will be in the same artwork as the Concert </a:t>
            </a:r>
            <a:r>
              <a:rPr lang="en-US" dirty="0" err="1" smtClean="0">
                <a:latin typeface="Tw Cen MT" pitchFamily="34" charset="0"/>
              </a:rPr>
              <a:t>creatives</a:t>
            </a:r>
            <a:r>
              <a:rPr lang="en-US" dirty="0" smtClean="0">
                <a:latin typeface="Tw Cen MT" pitchFamily="34" charset="0"/>
              </a:rPr>
              <a:t/>
            </a:r>
            <a:br>
              <a:rPr lang="en-US" dirty="0" smtClean="0">
                <a:latin typeface="Tw Cen MT" pitchFamily="34" charset="0"/>
              </a:rPr>
            </a:br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The landing page/microsite will also be in harmony with the Concert artwork</a:t>
            </a:r>
            <a:br>
              <a:rPr lang="en-US" dirty="0" smtClean="0">
                <a:latin typeface="Tw Cen MT" pitchFamily="34" charset="0"/>
              </a:rPr>
            </a:br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Concert details will be displayed on the landing page/microsite along with link to the Ticketing website</a:t>
            </a:r>
            <a:br>
              <a:rPr lang="en-US" dirty="0" smtClean="0">
                <a:latin typeface="Tw Cen MT" pitchFamily="34" charset="0"/>
              </a:rPr>
            </a:br>
            <a:endParaRPr lang="en-US" dirty="0" smtClean="0">
              <a:latin typeface="Tw Cen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Since one of the prizes are the tickets, the connect will be directly established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7" y="476250"/>
            <a:ext cx="610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 defTabSz="1069343">
              <a:spcBef>
                <a:spcPts val="100"/>
              </a:spcBef>
            </a:pPr>
            <a:r>
              <a:rPr lang="en-US" sz="3600" b="1" spc="-165">
                <a:latin typeface="Tw Cen MT" pitchFamily="34" charset="0"/>
                <a:ea typeface="Tw Cen MT" charset="0"/>
                <a:cs typeface="Arial"/>
              </a:rPr>
              <a:t>Quiz Idea #</a:t>
            </a:r>
            <a:r>
              <a:rPr lang="en-US" sz="3600" b="1" spc="-165">
                <a:latin typeface="Tw Cen MT" pitchFamily="34" charset="0"/>
                <a:ea typeface="Tw Cen MT" charset="0"/>
                <a:cs typeface="Arial"/>
              </a:rPr>
              <a:t>2 </a:t>
            </a:r>
            <a:r>
              <a:rPr lang="en-US" sz="3600" b="1" spc="-165" smtClean="0">
                <a:latin typeface="Tw Cen MT" pitchFamily="34" charset="0"/>
                <a:ea typeface="Tw Cen MT" charset="0"/>
                <a:cs typeface="Arial"/>
              </a:rPr>
              <a:t>- Connect </a:t>
            </a:r>
            <a:r>
              <a:rPr lang="en-US" sz="3600" b="1" spc="-165" dirty="0" smtClean="0">
                <a:latin typeface="Tw Cen MT" pitchFamily="34" charset="0"/>
                <a:ea typeface="Tw Cen MT" charset="0"/>
                <a:cs typeface="Arial"/>
              </a:rPr>
              <a:t>and Recall</a:t>
            </a:r>
            <a:endParaRPr lang="en-US" sz="3600" b="1" spc="-165" dirty="0">
              <a:latin typeface="Tw Cen MT" pitchFamily="34" charset="0"/>
              <a:ea typeface="Tw Cen M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28219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30060</TotalTime>
  <Words>643</Words>
  <Application>Microsoft Macintosh PowerPoint</Application>
  <PresentationFormat>Custom</PresentationFormat>
  <Paragraphs>119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ＭＳ Ｐゴシック</vt:lpstr>
      <vt:lpstr>Trebuchet MS</vt:lpstr>
      <vt:lpstr>Tw Cen MT</vt:lpstr>
      <vt:lpstr>Wingdings</vt:lpstr>
      <vt:lpstr>Arial</vt:lpstr>
      <vt:lpstr>Office Theme</vt:lpstr>
      <vt:lpstr>PowerPoint Presentation</vt:lpstr>
      <vt:lpstr>Objective</vt:lpstr>
      <vt:lpstr>PowerPoint Presentation</vt:lpstr>
      <vt:lpstr>Campaign mechanics: How we will do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Avian Media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Soumya Sharma</dc:creator>
  <cp:lastModifiedBy>Microsoft Office User</cp:lastModifiedBy>
  <cp:revision>2768</cp:revision>
  <dcterms:created xsi:type="dcterms:W3CDTF">2010-03-09T08:32:58Z</dcterms:created>
  <dcterms:modified xsi:type="dcterms:W3CDTF">2018-07-10T14:22:20Z</dcterms:modified>
</cp:coreProperties>
</file>