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650" r:id="rId2"/>
  </p:sldMasterIdLst>
  <p:notesMasterIdLst>
    <p:notesMasterId r:id="rId33"/>
  </p:notesMasterIdLst>
  <p:sldIdLst>
    <p:sldId id="412" r:id="rId3"/>
    <p:sldId id="413" r:id="rId4"/>
    <p:sldId id="414" r:id="rId5"/>
    <p:sldId id="415" r:id="rId6"/>
    <p:sldId id="416" r:id="rId7"/>
    <p:sldId id="417" r:id="rId8"/>
    <p:sldId id="422" r:id="rId9"/>
    <p:sldId id="423" r:id="rId10"/>
    <p:sldId id="424" r:id="rId11"/>
    <p:sldId id="418" r:id="rId12"/>
    <p:sldId id="419" r:id="rId13"/>
    <p:sldId id="420" r:id="rId14"/>
    <p:sldId id="336" r:id="rId15"/>
    <p:sldId id="335" r:id="rId16"/>
    <p:sldId id="396" r:id="rId17"/>
    <p:sldId id="399" r:id="rId18"/>
    <p:sldId id="352" r:id="rId19"/>
    <p:sldId id="274" r:id="rId20"/>
    <p:sldId id="353" r:id="rId21"/>
    <p:sldId id="346" r:id="rId22"/>
    <p:sldId id="354" r:id="rId23"/>
    <p:sldId id="349" r:id="rId24"/>
    <p:sldId id="358" r:id="rId25"/>
    <p:sldId id="363" r:id="rId26"/>
    <p:sldId id="450" r:id="rId27"/>
    <p:sldId id="451" r:id="rId28"/>
    <p:sldId id="394" r:id="rId29"/>
    <p:sldId id="395" r:id="rId30"/>
    <p:sldId id="425" r:id="rId31"/>
    <p:sldId id="421" r:id="rId32"/>
  </p:sldIdLst>
  <p:sldSz cx="6858000" cy="9906000" type="A4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87814" autoAdjust="0"/>
  </p:normalViewPr>
  <p:slideViewPr>
    <p:cSldViewPr>
      <p:cViewPr>
        <p:scale>
          <a:sx n="80" d="100"/>
          <a:sy n="80" d="100"/>
        </p:scale>
        <p:origin x="1632" y="-396"/>
      </p:cViewPr>
      <p:guideLst>
        <p:guide orient="horz" pos="3120"/>
        <p:guide pos="216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0" d="100"/>
        <a:sy n="120" d="100"/>
      </p:scale>
      <p:origin x="0" y="-4290"/>
    </p:cViewPr>
  </p:sorterViewPr>
  <p:notesViewPr>
    <p:cSldViewPr>
      <p:cViewPr varScale="1">
        <p:scale>
          <a:sx n="51" d="100"/>
          <a:sy n="51" d="100"/>
        </p:scale>
        <p:origin x="2886" y="72"/>
      </p:cViewPr>
      <p:guideLst>
        <p:guide orient="horz" pos="313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5948BB-19B6-43A8-B009-1AF5B84D1EC8}" type="datetimeFigureOut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02FF405-3D9A-4A5A-A514-D302EC3082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870103-2846-4182-BBA7-5E2700A47D41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7247AF-F314-4CD7-89FE-64085D0AC991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19050"/>
            <a:ext cx="6858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>
                <a:latin typeface="Calibri" panose="020F0502020204030204" pitchFamily="34" charset="0"/>
              </a:rPr>
              <a:t>ACMA  Awards (year): Application for (award category) (sub-category)</a:t>
            </a:r>
          </a:p>
          <a:p>
            <a:pPr algn="ctr" eaLnBrk="1" hangingPunct="1">
              <a:defRPr/>
            </a:pP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050" dirty="0"/>
              <a:t>PM_44_F41, Rev No.01</a:t>
            </a:r>
            <a:endParaRPr lang="en-US" sz="105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311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E3F25-030E-4BE9-85E7-1F148D721912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PM_44_F2, Rev No. 01</a:t>
            </a:r>
          </a:p>
        </p:txBody>
      </p:sp>
    </p:spTree>
    <p:extLst>
      <p:ext uri="{BB962C8B-B14F-4D97-AF65-F5344CB8AC3E}">
        <p14:creationId xmlns:p14="http://schemas.microsoft.com/office/powerpoint/2010/main" val="144259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1436A-3672-47EE-A87C-BBFEF75C5132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C6842-61A9-4BFF-BE88-CC23A8EFE9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52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B715B-A81E-4D7F-BAAE-102AE071A316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02FF9-5394-454E-B2F1-ED2D7B3AD9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420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-1" y="38100"/>
            <a:ext cx="6858001" cy="5001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>
                <a:latin typeface="Calibri" panose="020F0502020204030204" pitchFamily="34" charset="0"/>
              </a:rPr>
              <a:t>ACMA  Awards (year) : Application for (Award category) (sub-category)</a:t>
            </a:r>
          </a:p>
          <a:p>
            <a:pPr algn="ctr" eaLnBrk="1" hangingPunct="1">
              <a:defRPr/>
            </a:pPr>
            <a:r>
              <a:rPr lang="en-US" sz="1050" dirty="0"/>
              <a:t>PM_44_F41, Rev No.01</a:t>
            </a:r>
            <a:endParaRPr lang="en-US" sz="105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311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3524-55E7-471D-8FE5-B3BBAFBB0297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918575"/>
            <a:ext cx="3067050" cy="525463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PM_44_F2, Rev No. 01</a:t>
            </a:r>
          </a:p>
        </p:txBody>
      </p:sp>
    </p:spTree>
    <p:extLst>
      <p:ext uri="{BB962C8B-B14F-4D97-AF65-F5344CB8AC3E}">
        <p14:creationId xmlns:p14="http://schemas.microsoft.com/office/powerpoint/2010/main" val="3395391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BFAAC-A17C-46F2-A11A-4CF134B10713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4100" y="90932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C63A3-FD1C-461E-8B2F-5AC56A943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670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5446C-402D-4679-A937-AFC2C478D8DE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EA7C7-BF5A-4E93-8ECC-6880B034BF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398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66732-C25D-49FE-A3B2-B9D1E9EB8962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C1DBF-A537-4C27-A4E6-11E215AB63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080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69727-31ED-4F12-89B6-EAD2611E24E3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84B0C-ED44-42B1-86EA-F39006DDB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887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DFFF6-2B9F-44EC-BC87-3DE4BE643104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75AF2-1652-4314-A18D-10CA2F8A0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815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CFFD-6636-4D35-B01D-282558C14556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645C5-A45C-4B77-9ACA-BB70522F88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472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E9CC6-402C-4DA7-94D4-2945F65236CD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43D05-E4AE-4B48-8369-7B96D466ED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69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492F-EB54-4826-B296-A10714B2FD9C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76C04-B3B0-4F4E-BF5A-93B3C5782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398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3A489-6002-421D-9150-03BFD932FC60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D2615-AFCE-4E4C-BF9B-FABCA0CF4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886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0340C-8F67-4D91-82C4-A51ED73FF6B6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853DE-1EBA-4852-9A1E-94D5633D56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146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63E13-B704-411A-9BEA-B55CEBA08B64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F23DF-CB1D-4A25-ACB6-689F286001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71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4C1DC-F030-4EAA-AB92-9CBF5C01F8FA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4F07A-B157-4CEA-8605-6584CD6C43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29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2235-1959-4B31-ABE8-20B9765D4F27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617BF-DFF3-4256-A8EA-9C06E10D73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93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EF18A-CBEE-4154-9C94-DB267F1BE3FC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CF775-0A32-40A3-BB71-ABC94DB7E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30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A95F6-843A-47AA-A387-2D9A964494C8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8AE27-A11E-4EEC-A5F7-1D5AF13C9A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73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1F7EA-82F2-460B-BAF2-540F9477FC71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46898-E7E7-457E-B414-DEBF63BF40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47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E55B3-5A87-4065-9C39-A9233CE5A8BC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FA489-6287-49E9-837A-DB4FF19F61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16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E2AC6-0058-4E71-8583-E839DB20EDAF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FCD0E-F35D-458A-98CD-8986DDD6DA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46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75260C-6023-43F5-842B-CC005A56ACE1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1029" name="TextBox 2"/>
          <p:cNvSpPr txBox="1">
            <a:spLocks noChangeArrowheads="1"/>
          </p:cNvSpPr>
          <p:nvPr userDrawn="1"/>
        </p:nvSpPr>
        <p:spPr bwMode="auto">
          <a:xfrm>
            <a:off x="2895600" y="9593263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BB52F4F0-C21C-448D-8B88-B42D7EC18E04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4" r:id="rId1"/>
    <p:sldLayoutId id="2147484685" r:id="rId2"/>
    <p:sldLayoutId id="2147484686" r:id="rId3"/>
    <p:sldLayoutId id="2147484687" r:id="rId4"/>
    <p:sldLayoutId id="2147484688" r:id="rId5"/>
    <p:sldLayoutId id="2147484689" r:id="rId6"/>
    <p:sldLayoutId id="2147484690" r:id="rId7"/>
    <p:sldLayoutId id="2147484691" r:id="rId8"/>
    <p:sldLayoutId id="2147484692" r:id="rId9"/>
    <p:sldLayoutId id="2147484693" r:id="rId10"/>
    <p:sldLayoutId id="21474846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61976B-A055-4EBB-95BC-29F210A43F00}" type="datetime1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1029" name="TextBox 2"/>
          <p:cNvSpPr txBox="1">
            <a:spLocks noChangeArrowheads="1"/>
          </p:cNvSpPr>
          <p:nvPr userDrawn="1"/>
        </p:nvSpPr>
        <p:spPr bwMode="auto">
          <a:xfrm>
            <a:off x="2895600" y="9593263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67AB4A9-25EE-4D7D-B09A-5766A03558DE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5" r:id="rId1"/>
    <p:sldLayoutId id="2147484696" r:id="rId2"/>
    <p:sldLayoutId id="2147484697" r:id="rId3"/>
    <p:sldLayoutId id="2147484698" r:id="rId4"/>
    <p:sldLayoutId id="2147484699" r:id="rId5"/>
    <p:sldLayoutId id="2147484700" r:id="rId6"/>
    <p:sldLayoutId id="2147484701" r:id="rId7"/>
    <p:sldLayoutId id="2147484702" r:id="rId8"/>
    <p:sldLayoutId id="2147484703" r:id="rId9"/>
    <p:sldLayoutId id="2147484704" r:id="rId10"/>
    <p:sldLayoutId id="214748470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ma-act.in/" TargetMode="External"/><Relationship Id="rId2" Type="http://schemas.openxmlformats.org/officeDocument/2006/relationships/hyperlink" Target="mailto:act@acma.in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digitalact.in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0BD62.142BE4D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0" y="0"/>
            <a:ext cx="6858000" cy="1038226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</a:rPr>
              <a:t>ACMA Awards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Year of Inception: 1966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7" name="Rectangle 11"/>
          <p:cNvSpPr>
            <a:spLocks noChangeArrowheads="1"/>
          </p:cNvSpPr>
          <p:nvPr/>
        </p:nvSpPr>
        <p:spPr bwMode="auto">
          <a:xfrm>
            <a:off x="0" y="4748213"/>
            <a:ext cx="6858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6628" name="Object 10"/>
          <p:cNvGraphicFramePr>
            <a:graphicFrameLocks noChangeAspect="1"/>
          </p:cNvGraphicFramePr>
          <p:nvPr/>
        </p:nvGraphicFramePr>
        <p:xfrm>
          <a:off x="2600325" y="8543925"/>
          <a:ext cx="16573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CorelDRAW" r:id="rId3" imgW="8474400" imgH="2326320" progId="">
                  <p:embed/>
                </p:oleObj>
              </mc:Choice>
              <mc:Fallback>
                <p:oleObj name="CorelDRAW" r:id="rId3" imgW="8474400" imgH="232632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8543925"/>
                        <a:ext cx="16573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Rectangle 8"/>
          <p:cNvSpPr>
            <a:spLocks noChangeArrowheads="1"/>
          </p:cNvSpPr>
          <p:nvPr/>
        </p:nvSpPr>
        <p:spPr bwMode="auto">
          <a:xfrm>
            <a:off x="0" y="9144000"/>
            <a:ext cx="68580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FFFF"/>
                </a:solidFill>
              </a:rPr>
              <a:t> </a:t>
            </a:r>
            <a:r>
              <a:rPr lang="en-US" altLang="en-US" dirty="0">
                <a:solidFill>
                  <a:srgbClr val="FFFFFF"/>
                </a:solidFill>
              </a:rPr>
              <a:t>Year</a:t>
            </a:r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19050" y="2005014"/>
            <a:ext cx="6721475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Company Name  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Plant Location  :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Sub Category  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Award Criteria: Group Company Turnover for (last financial year)      (INR Cr.)</a:t>
            </a:r>
            <a:endParaRPr lang="en-US" altLang="en-US" sz="2000" b="1" baseline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31" name="Rectangle 12"/>
          <p:cNvSpPr>
            <a:spLocks noChangeArrowheads="1"/>
          </p:cNvSpPr>
          <p:nvPr/>
        </p:nvSpPr>
        <p:spPr bwMode="auto">
          <a:xfrm>
            <a:off x="304800" y="1161374"/>
            <a:ext cx="6248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</a:rPr>
              <a:t>Application for (Award Category)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295400" y="5163748"/>
            <a:ext cx="403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</a:rPr>
              <a:t>Trophy picture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495300"/>
            <a:ext cx="5867400" cy="9163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795" name="Rectangle 6"/>
          <p:cNvSpPr>
            <a:spLocks noChangeArrowheads="1"/>
          </p:cNvSpPr>
          <p:nvPr/>
        </p:nvSpPr>
        <p:spPr bwMode="auto">
          <a:xfrm>
            <a:off x="609600" y="1155700"/>
            <a:ext cx="579596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As  a part  of  ACMA  Award  process,  feedback  from  your  major  customers &amp;/ or suppliers will  be  obtained  directly  and  will  be  provided  to  Jury.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The  same  will  be  provided  to you  as  a  part  of  feedback  report.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Top 3 Business Customer’s / Supplier Key person details are required  (Without customer / Supplier feedback, application will not be processed).</a:t>
            </a:r>
          </a:p>
        </p:txBody>
      </p:sp>
      <p:sp>
        <p:nvSpPr>
          <p:cNvPr id="33796" name="TextBox 7"/>
          <p:cNvSpPr txBox="1">
            <a:spLocks noChangeArrowheads="1"/>
          </p:cNvSpPr>
          <p:nvPr/>
        </p:nvSpPr>
        <p:spPr bwMode="auto">
          <a:xfrm>
            <a:off x="2209800" y="577850"/>
            <a:ext cx="3124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Customer &amp;/ Supplier Details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Mandatory requirement </a:t>
            </a:r>
          </a:p>
        </p:txBody>
      </p:sp>
      <p:sp>
        <p:nvSpPr>
          <p:cNvPr id="33797" name="TextBox 1"/>
          <p:cNvSpPr txBox="1">
            <a:spLocks noChangeArrowheads="1"/>
          </p:cNvSpPr>
          <p:nvPr/>
        </p:nvSpPr>
        <p:spPr bwMode="auto">
          <a:xfrm>
            <a:off x="1009650" y="8458200"/>
            <a:ext cx="5048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Note- In addition to application &amp; site  diagnosis,  Customer / Supplier feedback scores will be also considered for final scores.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055362"/>
              </p:ext>
            </p:extLst>
          </p:nvPr>
        </p:nvGraphicFramePr>
        <p:xfrm>
          <a:off x="593725" y="3124200"/>
          <a:ext cx="5705475" cy="2807335"/>
        </p:xfrm>
        <a:graphic>
          <a:graphicData uri="http://schemas.openxmlformats.org/drawingml/2006/table">
            <a:tbl>
              <a:tblPr/>
              <a:tblGrid>
                <a:gridCol w="358502">
                  <a:extLst>
                    <a:ext uri="{9D8B030D-6E8A-4147-A177-3AD203B41FA5}">
                      <a16:colId xmlns:a16="http://schemas.microsoft.com/office/drawing/2014/main" val="2124580824"/>
                    </a:ext>
                  </a:extLst>
                </a:gridCol>
                <a:gridCol w="944891">
                  <a:extLst>
                    <a:ext uri="{9D8B030D-6E8A-4147-A177-3AD203B41FA5}">
                      <a16:colId xmlns:a16="http://schemas.microsoft.com/office/drawing/2014/main" val="984471957"/>
                    </a:ext>
                  </a:extLst>
                </a:gridCol>
                <a:gridCol w="1144986">
                  <a:extLst>
                    <a:ext uri="{9D8B030D-6E8A-4147-A177-3AD203B41FA5}">
                      <a16:colId xmlns:a16="http://schemas.microsoft.com/office/drawing/2014/main" val="2470926320"/>
                    </a:ext>
                  </a:extLst>
                </a:gridCol>
                <a:gridCol w="1267266">
                  <a:extLst>
                    <a:ext uri="{9D8B030D-6E8A-4147-A177-3AD203B41FA5}">
                      <a16:colId xmlns:a16="http://schemas.microsoft.com/office/drawing/2014/main" val="171800270"/>
                    </a:ext>
                  </a:extLst>
                </a:gridCol>
                <a:gridCol w="1989830">
                  <a:extLst>
                    <a:ext uri="{9D8B030D-6E8A-4147-A177-3AD203B41FA5}">
                      <a16:colId xmlns:a16="http://schemas.microsoft.com/office/drawing/2014/main" val="882335212"/>
                    </a:ext>
                  </a:extLst>
                </a:gridCol>
              </a:tblGrid>
              <a:tr h="4863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 No.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Coustomer 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Business share (From the plant)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Coustomer key persons name &amp; Plant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Mobile Number &amp; Email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030127"/>
                  </a:ext>
                </a:extLst>
              </a:tr>
              <a:tr h="3315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 Head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013069"/>
                  </a:ext>
                </a:extLst>
              </a:tr>
              <a:tr h="331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Incoming Quality Head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520474"/>
                  </a:ext>
                </a:extLst>
              </a:tr>
              <a:tr h="3315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 Head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931366"/>
                  </a:ext>
                </a:extLst>
              </a:tr>
              <a:tr h="331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Incoming Quality Head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550296"/>
                  </a:ext>
                </a:extLst>
              </a:tr>
              <a:tr h="3315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 Head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260056"/>
                  </a:ext>
                </a:extLst>
              </a:tr>
              <a:tr h="331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Incoming Quality Head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057392"/>
                  </a:ext>
                </a:extLst>
              </a:tr>
              <a:tr h="3315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 Head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228088"/>
                  </a:ext>
                </a:extLst>
              </a:tr>
            </a:tbl>
          </a:graphicData>
        </a:graphic>
      </p:graphicFrame>
      <p:pic>
        <p:nvPicPr>
          <p:cNvPr id="7" name="table">
            <a:extLst>
              <a:ext uri="{FF2B5EF4-FFF2-40B4-BE49-F238E27FC236}">
                <a16:creationId xmlns:a16="http://schemas.microsoft.com/office/drawing/2014/main" id="{BA734569-D891-4D73-8426-7EE13D617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25" y="5971160"/>
            <a:ext cx="5705475" cy="25892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495300"/>
            <a:ext cx="5867400" cy="9163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819" name="Rectangle 6"/>
          <p:cNvSpPr>
            <a:spLocks noChangeArrowheads="1"/>
          </p:cNvSpPr>
          <p:nvPr/>
        </p:nvSpPr>
        <p:spPr bwMode="auto">
          <a:xfrm>
            <a:off x="609600" y="1155700"/>
            <a:ext cx="579596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Use  this slide  to  brief  about  your  company / Plant.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It  includes  Product names / photos, Plant  facility  photographs.</a:t>
            </a:r>
          </a:p>
        </p:txBody>
      </p:sp>
      <p:sp>
        <p:nvSpPr>
          <p:cNvPr id="34820" name="TextBox 7"/>
          <p:cNvSpPr txBox="1">
            <a:spLocks noChangeArrowheads="1"/>
          </p:cNvSpPr>
          <p:nvPr/>
        </p:nvSpPr>
        <p:spPr bwMode="auto">
          <a:xfrm>
            <a:off x="1143000" y="577850"/>
            <a:ext cx="487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Company / Plant  Information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495300"/>
            <a:ext cx="5867400" cy="9163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843" name="TextBox 7"/>
          <p:cNvSpPr txBox="1">
            <a:spLocks noChangeArrowheads="1"/>
          </p:cNvSpPr>
          <p:nvPr/>
        </p:nvSpPr>
        <p:spPr bwMode="auto">
          <a:xfrm>
            <a:off x="1143000" y="577850"/>
            <a:ext cx="487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Route  Map  to  reach  your  plant </a:t>
            </a:r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609600" y="6934200"/>
            <a:ext cx="579596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Contact  person  name  &amp; designation: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Name 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Designation 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E-Mail 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Mobile 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Landline : ( STD Code ) ( Number ) :                               Ext. ( if any )   </a:t>
            </a: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609600" y="1155700"/>
            <a:ext cx="5795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Provide  here  route  map to  your  company  for site  diagnosis ( Site  diagnosis   is  carried out  if  your  application is  shortlisted   )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626536"/>
            <a:ext cx="5867400" cy="9031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278554"/>
              </p:ext>
            </p:extLst>
          </p:nvPr>
        </p:nvGraphicFramePr>
        <p:xfrm>
          <a:off x="685800" y="5791200"/>
          <a:ext cx="5562600" cy="3540140"/>
        </p:xfrm>
        <a:graphic>
          <a:graphicData uri="http://schemas.openxmlformats.org/drawingml/2006/table">
            <a:tbl>
              <a:tblPr/>
              <a:tblGrid>
                <a:gridCol w="357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7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S.N.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Section 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Marks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Actual Marks           ( for  Office  Use  only ) 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%   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Section name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Section name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Section name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Section name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4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Section name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437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7156" name="Rectangle 1"/>
          <p:cNvSpPr>
            <a:spLocks noChangeArrowheads="1"/>
          </p:cNvSpPr>
          <p:nvPr/>
        </p:nvSpPr>
        <p:spPr bwMode="auto">
          <a:xfrm>
            <a:off x="685800" y="626537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( For  office  use  only 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Company  performance   at  a  glance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(  Following  radar  chart  shows  the scores  for  each  main  area  as  per  questionnaire, scores  are  converted  to % ) </a:t>
            </a:r>
            <a:endParaRPr lang="en-US" altLang="en-US" sz="14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RADAR  Chart</a:t>
            </a:r>
          </a:p>
        </p:txBody>
      </p:sp>
      <p:graphicFrame>
        <p:nvGraphicFramePr>
          <p:cNvPr id="4715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87749"/>
              </p:ext>
            </p:extLst>
          </p:nvPr>
        </p:nvGraphicFramePr>
        <p:xfrm>
          <a:off x="496889" y="2081213"/>
          <a:ext cx="5827712" cy="345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8" name="Worksheet" r:id="rId3" imgW="6115240" imgH="3505376" progId="Excel.Sheet.8">
                  <p:embed/>
                </p:oleObj>
              </mc:Choice>
              <mc:Fallback>
                <p:oleObj name="Worksheet" r:id="rId3" imgW="6115240" imgH="3505376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9" y="2081213"/>
                        <a:ext cx="5827712" cy="345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590550"/>
            <a:ext cx="5867400" cy="8934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8131" name="TextBox 7"/>
          <p:cNvSpPr txBox="1">
            <a:spLocks noChangeArrowheads="1"/>
          </p:cNvSpPr>
          <p:nvPr/>
        </p:nvSpPr>
        <p:spPr bwMode="auto">
          <a:xfrm>
            <a:off x="990600" y="990600"/>
            <a:ext cx="48768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Section 1 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Section name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Total  Marks  = marks  </a:t>
            </a:r>
            <a:endParaRPr lang="en-US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763087"/>
              </p:ext>
            </p:extLst>
          </p:nvPr>
        </p:nvGraphicFramePr>
        <p:xfrm>
          <a:off x="800099" y="2695575"/>
          <a:ext cx="5334001" cy="4959351"/>
        </p:xfrm>
        <a:graphic>
          <a:graphicData uri="http://schemas.openxmlformats.org/drawingml/2006/table">
            <a:tbl>
              <a:tblPr/>
              <a:tblGrid>
                <a:gridCol w="470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4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0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68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S.N.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Topic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Actual Marks ( for office  use )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% 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1.A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1.B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1.C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1.D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1.F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5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1.G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5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1.H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403486"/>
                  </a:ext>
                </a:extLst>
              </a:tr>
              <a:tr h="395240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8193" name="Rectangle 6"/>
          <p:cNvSpPr>
            <a:spLocks noChangeArrowheads="1"/>
          </p:cNvSpPr>
          <p:nvPr/>
        </p:nvSpPr>
        <p:spPr bwMode="auto">
          <a:xfrm>
            <a:off x="2057400" y="609600"/>
            <a:ext cx="271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( For  office  use  only 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515938" y="1322388"/>
            <a:ext cx="56388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(</a:t>
            </a:r>
            <a:r>
              <a:rPr lang="en-US" altLang="en-US" sz="1400" dirty="0" err="1">
                <a:latin typeface="Arial" panose="020B0604020202020204" pitchFamily="34" charset="0"/>
              </a:rPr>
              <a:t>i</a:t>
            </a:r>
            <a:r>
              <a:rPr lang="en-US" altLang="en-US" sz="1400" dirty="0">
                <a:latin typeface="Arial" panose="020B0604020202020204" pitchFamily="34" charset="0"/>
              </a:rPr>
              <a:t>) Specify status in below mentioned checklist for “Must be facilities” for all company employees ? Illustrate with photographs of some examples (10)</a:t>
            </a:r>
          </a:p>
        </p:txBody>
      </p:sp>
      <p:sp>
        <p:nvSpPr>
          <p:cNvPr id="8" name="Rectangle 7"/>
          <p:cNvSpPr/>
          <p:nvPr/>
        </p:nvSpPr>
        <p:spPr>
          <a:xfrm>
            <a:off x="249238" y="7924798"/>
            <a:ext cx="2493962" cy="19178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Photo</a:t>
            </a:r>
          </a:p>
        </p:txBody>
      </p:sp>
      <p:sp>
        <p:nvSpPr>
          <p:cNvPr id="9" name="Rectangle 8"/>
          <p:cNvSpPr/>
          <p:nvPr/>
        </p:nvSpPr>
        <p:spPr>
          <a:xfrm>
            <a:off x="3886199" y="7924799"/>
            <a:ext cx="2523205" cy="19178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Photo</a:t>
            </a:r>
          </a:p>
        </p:txBody>
      </p:sp>
      <p:sp>
        <p:nvSpPr>
          <p:cNvPr id="49221" name="Rectangle 4"/>
          <p:cNvSpPr>
            <a:spLocks noChangeArrowheads="1"/>
          </p:cNvSpPr>
          <p:nvPr/>
        </p:nvSpPr>
        <p:spPr bwMode="auto">
          <a:xfrm>
            <a:off x="533400" y="495300"/>
            <a:ext cx="579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600" b="1" dirty="0">
                <a:latin typeface="Arial" panose="020B0604020202020204" pitchFamily="34" charset="0"/>
              </a:rPr>
              <a:t>Section name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                                                                   </a:t>
            </a:r>
          </a:p>
        </p:txBody>
      </p:sp>
      <p:sp>
        <p:nvSpPr>
          <p:cNvPr id="49222" name="Rectangle 4"/>
          <p:cNvSpPr>
            <a:spLocks noChangeArrowheads="1"/>
          </p:cNvSpPr>
          <p:nvPr/>
        </p:nvSpPr>
        <p:spPr bwMode="auto">
          <a:xfrm>
            <a:off x="609600" y="990600"/>
            <a:ext cx="563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</a:rPr>
              <a:t>(1.A) Topic name 			Total= marks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301931"/>
              </p:ext>
            </p:extLst>
          </p:nvPr>
        </p:nvGraphicFramePr>
        <p:xfrm>
          <a:off x="249238" y="2060575"/>
          <a:ext cx="6172199" cy="5553194"/>
        </p:xfrm>
        <a:graphic>
          <a:graphicData uri="http://schemas.openxmlformats.org/drawingml/2006/table">
            <a:tbl>
              <a:tblPr/>
              <a:tblGrid>
                <a:gridCol w="633966">
                  <a:extLst>
                    <a:ext uri="{9D8B030D-6E8A-4147-A177-3AD203B41FA5}">
                      <a16:colId xmlns:a16="http://schemas.microsoft.com/office/drawing/2014/main" val="2252552414"/>
                    </a:ext>
                  </a:extLst>
                </a:gridCol>
                <a:gridCol w="4796612">
                  <a:extLst>
                    <a:ext uri="{9D8B030D-6E8A-4147-A177-3AD203B41FA5}">
                      <a16:colId xmlns:a16="http://schemas.microsoft.com/office/drawing/2014/main" val="3028455255"/>
                    </a:ext>
                  </a:extLst>
                </a:gridCol>
                <a:gridCol w="741621">
                  <a:extLst>
                    <a:ext uri="{9D8B030D-6E8A-4147-A177-3AD203B41FA5}">
                      <a16:colId xmlns:a16="http://schemas.microsoft.com/office/drawing/2014/main" val="3782998154"/>
                    </a:ext>
                  </a:extLst>
                </a:gridCol>
              </a:tblGrid>
              <a:tr h="269137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Must  be  facilities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007466"/>
                  </a:ext>
                </a:extLst>
              </a:tr>
              <a:tr h="2153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 No.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Description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273449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Jogging track inside shop floor, along walls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025481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Trees in plant campus (86 Trees/ Acre)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26323"/>
                  </a:ext>
                </a:extLst>
              </a:tr>
              <a:tr h="3678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earth should be visible in entire company area. There should be concrete, tar roads or green lawns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560981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truck / fork-lift inside shop floor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7685369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Clean toilet blocks inside shop floor, dry &amp; smell free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1054957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nails to be used anywhere in the factory premises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589981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employees to wear uniform, shoes and necessary safety gadgets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045490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Noise free DG sets &amp; compressor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861496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Clean wash room / change room and rest room facilities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959300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Hygienic kitchen, drinking water &amp; dinning hall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787200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Good recreational facilities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606426"/>
                  </a:ext>
                </a:extLst>
              </a:tr>
              <a:tr h="3678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Appropriate fire fighting equipment's should be placed at accessible locations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729757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Drive Forward Digitization - Team in place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73642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Shop floor- Well Ventilated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1963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Shop floor- Illumination (natural lighting)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4863011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Nothing directly on floor across company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175930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Accessibility for differently abled persons (If Applicable)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370918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Mock Drill - conducted as per frequency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8530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ETP &amp; STP in Well maintained condition 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5818278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&amp; Learning Facility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034429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Logistics Centre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628734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Research Centre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224444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Resource Optimization -  - Drive Team in Place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644926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 your plant outside surroundings are clean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295171"/>
                  </a:ext>
                </a:extLst>
              </a:tr>
              <a:tr h="1883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Use of Non-conventional energy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 / Not OK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95327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381000" y="762000"/>
            <a:ext cx="579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600" b="1" dirty="0">
                <a:latin typeface="Arial" panose="020B0604020202020204" pitchFamily="34" charset="0"/>
              </a:rPr>
              <a:t>Topic name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                                                                  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15938" y="1295400"/>
            <a:ext cx="563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(ii) Question (marks)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3352800"/>
            <a:ext cx="563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(iii) Question (marks)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9558" y="5513288"/>
            <a:ext cx="563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(i) Question (marks)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99113" y="4495800"/>
            <a:ext cx="579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2. Topic name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                                                               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Box 7"/>
          <p:cNvSpPr txBox="1">
            <a:spLocks noChangeArrowheads="1"/>
          </p:cNvSpPr>
          <p:nvPr/>
        </p:nvSpPr>
        <p:spPr bwMode="auto">
          <a:xfrm>
            <a:off x="990600" y="990600"/>
            <a:ext cx="48768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Section 2 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Section name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Total  Marks  =  marks</a:t>
            </a:r>
            <a:endParaRPr lang="en-US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073933"/>
              </p:ext>
            </p:extLst>
          </p:nvPr>
        </p:nvGraphicFramePr>
        <p:xfrm>
          <a:off x="914400" y="2889250"/>
          <a:ext cx="5181601" cy="2778124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7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5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7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S.N.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Topic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Actual Marks ( for office  use )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% 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2.A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2.B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6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2.C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6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2.D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657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5582" name="Rectangle 6"/>
          <p:cNvSpPr>
            <a:spLocks noChangeArrowheads="1"/>
          </p:cNvSpPr>
          <p:nvPr/>
        </p:nvSpPr>
        <p:spPr bwMode="auto">
          <a:xfrm>
            <a:off x="2057400" y="609600"/>
            <a:ext cx="271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( For  office  use  only )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609600"/>
            <a:ext cx="5867400" cy="891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7"/>
          <p:cNvSpPr>
            <a:spLocks noChangeArrowheads="1"/>
          </p:cNvSpPr>
          <p:nvPr/>
        </p:nvSpPr>
        <p:spPr bwMode="auto">
          <a:xfrm>
            <a:off x="2534180" y="569913"/>
            <a:ext cx="1827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2. Section Name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569912"/>
            <a:ext cx="5867400" cy="8955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07242" y="960735"/>
            <a:ext cx="579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600" b="1" dirty="0">
                <a:latin typeface="Arial" panose="020B0604020202020204" pitchFamily="34" charset="0"/>
              </a:rPr>
              <a:t>Topic name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                                                                  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42180" y="1494135"/>
            <a:ext cx="563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(ii) Question (marks)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83442" y="3551535"/>
            <a:ext cx="563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(iii) Question (marks)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5800" y="5712023"/>
            <a:ext cx="563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(i) Question (marks)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25355" y="4694535"/>
            <a:ext cx="579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2. Topic name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                                                              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Box 7"/>
          <p:cNvSpPr txBox="1">
            <a:spLocks noChangeArrowheads="1"/>
          </p:cNvSpPr>
          <p:nvPr/>
        </p:nvSpPr>
        <p:spPr bwMode="auto">
          <a:xfrm>
            <a:off x="990600" y="990600"/>
            <a:ext cx="48768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Section 3 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Section Name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Total  Marks  = marks</a:t>
            </a:r>
            <a:endParaRPr lang="en-US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82237"/>
              </p:ext>
            </p:extLst>
          </p:nvPr>
        </p:nvGraphicFramePr>
        <p:xfrm>
          <a:off x="914400" y="2889250"/>
          <a:ext cx="5181601" cy="3511551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7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5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77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S.N.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Topic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Actual Marks ( for office  use )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% 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3.A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1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3.B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3.C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9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3.D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3.F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726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0714" name="Rectangle 6"/>
          <p:cNvSpPr>
            <a:spLocks noChangeArrowheads="1"/>
          </p:cNvSpPr>
          <p:nvPr/>
        </p:nvSpPr>
        <p:spPr bwMode="auto">
          <a:xfrm>
            <a:off x="2057400" y="609600"/>
            <a:ext cx="271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( For  office  use  only )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609600"/>
            <a:ext cx="5867400" cy="883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693738" y="604838"/>
            <a:ext cx="5783262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( For  office  use  only  except  page  no.  )</a:t>
            </a:r>
          </a:p>
        </p:txBody>
      </p:sp>
      <p:sp>
        <p:nvSpPr>
          <p:cNvPr id="27700" name="Rectangle 6"/>
          <p:cNvSpPr>
            <a:spLocks noChangeArrowheads="1"/>
          </p:cNvSpPr>
          <p:nvPr/>
        </p:nvSpPr>
        <p:spPr bwMode="auto">
          <a:xfrm>
            <a:off x="393700" y="5562600"/>
            <a:ext cx="29718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For Administrative Queries: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Person name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Email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Mobile</a:t>
            </a:r>
            <a:endParaRPr lang="en-GB" altLang="en-US" sz="1400" dirty="0">
              <a:solidFill>
                <a:srgbClr val="000000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701" name="Rectangle 7"/>
          <p:cNvSpPr>
            <a:spLocks noChangeArrowheads="1"/>
          </p:cNvSpPr>
          <p:nvPr/>
        </p:nvSpPr>
        <p:spPr bwMode="auto">
          <a:xfrm>
            <a:off x="3505200" y="5548759"/>
            <a:ext cx="3124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For Technical Queries: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GB" altLang="en-US" sz="1400" b="1" dirty="0">
              <a:solidFill>
                <a:srgbClr val="000000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Person name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Email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Mobile</a:t>
            </a:r>
            <a:endParaRPr lang="en-US" altLang="en-US" sz="1400" dirty="0">
              <a:solidFill>
                <a:srgbClr val="000000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702" name="Rectangle 4"/>
          <p:cNvSpPr>
            <a:spLocks noChangeArrowheads="1"/>
          </p:cNvSpPr>
          <p:nvPr/>
        </p:nvSpPr>
        <p:spPr bwMode="auto">
          <a:xfrm>
            <a:off x="393700" y="7850188"/>
            <a:ext cx="5702300" cy="1751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sz="2000" b="1" dirty="0">
                <a:solidFill>
                  <a:srgbClr val="000000"/>
                </a:solidFill>
              </a:rPr>
              <a:t>ACMA Centre for Technology (ACT)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Godrej </a:t>
            </a:r>
            <a:r>
              <a:rPr lang="en-US" altLang="en-US" sz="1600" dirty="0" err="1">
                <a:solidFill>
                  <a:srgbClr val="000000"/>
                </a:solidFill>
              </a:rPr>
              <a:t>Eternia</a:t>
            </a:r>
            <a:r>
              <a:rPr lang="en-US" altLang="en-US" sz="1600" dirty="0">
                <a:solidFill>
                  <a:srgbClr val="000000"/>
                </a:solidFill>
              </a:rPr>
              <a:t>-C, ‘B’ Wing, '10th Floor, Office No.- C,                        Old Mumbai Pune Highway </a:t>
            </a:r>
            <a:r>
              <a:rPr lang="en-US" altLang="en-US" sz="1600" dirty="0" err="1">
                <a:solidFill>
                  <a:srgbClr val="000000"/>
                </a:solidFill>
              </a:rPr>
              <a:t>Wakdewadi</a:t>
            </a:r>
            <a:r>
              <a:rPr lang="en-US" altLang="en-US" sz="1600" dirty="0">
                <a:solidFill>
                  <a:srgbClr val="000000"/>
                </a:solidFill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</a:rPr>
              <a:t>Shivaji</a:t>
            </a:r>
            <a:r>
              <a:rPr lang="en-US" altLang="en-US" sz="1600" dirty="0">
                <a:solidFill>
                  <a:srgbClr val="000000"/>
                </a:solidFill>
              </a:rPr>
              <a:t> Nagar ,        Pune – 411005, India</a:t>
            </a:r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hlinkClick r:id="rId2"/>
              </a:rPr>
              <a:t>act@acma.in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hlinkClick r:id="rId3"/>
              </a:rPr>
              <a:t>www.acma.in</a:t>
            </a:r>
            <a:r>
              <a:rPr lang="en-US" altLang="en-US" sz="1600" dirty="0">
                <a:solidFill>
                  <a:srgbClr val="000000"/>
                </a:solidFill>
              </a:rPr>
              <a:t> , </a:t>
            </a:r>
            <a:r>
              <a:rPr lang="en-US" altLang="en-US" sz="1600" dirty="0">
                <a:solidFill>
                  <a:srgbClr val="000000"/>
                </a:solidFill>
                <a:hlinkClick r:id="rId4"/>
              </a:rPr>
              <a:t>www.digitalact.in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545910"/>
            <a:ext cx="5867400" cy="9112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07242" y="960735"/>
            <a:ext cx="579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600" b="1" dirty="0">
                <a:latin typeface="Arial" panose="020B0604020202020204" pitchFamily="34" charset="0"/>
              </a:rPr>
              <a:t>Topic name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                                                                   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508022" y="494163"/>
            <a:ext cx="1827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3. Section Name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6022" y="1418385"/>
            <a:ext cx="563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(ii) Question (marks)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57284" y="3475785"/>
            <a:ext cx="563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(iii) Question (marks)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59642" y="5636273"/>
            <a:ext cx="563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(i) Question (marks)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9197" y="4618785"/>
            <a:ext cx="579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2. Topic name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                                                                 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Box 7"/>
          <p:cNvSpPr txBox="1">
            <a:spLocks noChangeArrowheads="1"/>
          </p:cNvSpPr>
          <p:nvPr/>
        </p:nvSpPr>
        <p:spPr bwMode="auto">
          <a:xfrm>
            <a:off x="990600" y="990600"/>
            <a:ext cx="48768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Section 4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Section name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Total  Marks  = marks</a:t>
            </a:r>
            <a:endParaRPr lang="en-US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321759"/>
              </p:ext>
            </p:extLst>
          </p:nvPr>
        </p:nvGraphicFramePr>
        <p:xfrm>
          <a:off x="914400" y="2889250"/>
          <a:ext cx="5181601" cy="2474914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7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5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7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S.N.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Sub topic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Actual Marks ( for office  use )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% 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4.A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4.B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08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9906" name="Rectangle 6"/>
          <p:cNvSpPr>
            <a:spLocks noChangeArrowheads="1"/>
          </p:cNvSpPr>
          <p:nvPr/>
        </p:nvSpPr>
        <p:spPr bwMode="auto">
          <a:xfrm>
            <a:off x="2057400" y="609600"/>
            <a:ext cx="271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( For  office  use  only )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609600"/>
            <a:ext cx="5867400" cy="9048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646112"/>
            <a:ext cx="5867400" cy="90122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1112685"/>
            <a:ext cx="579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600" b="1" dirty="0">
                <a:latin typeface="Arial" panose="020B0604020202020204" pitchFamily="34" charset="0"/>
              </a:rPr>
              <a:t>Topic name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                                                                   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534180" y="646113"/>
            <a:ext cx="1827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4. Section Name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42180" y="1570335"/>
            <a:ext cx="563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(ii) Question (marks)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83442" y="3627735"/>
            <a:ext cx="563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(iii) Question (marks)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85800" y="5788223"/>
            <a:ext cx="563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(i) Question (marks)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25355" y="4770735"/>
            <a:ext cx="579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2. Topic name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                                                                 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Box 7"/>
          <p:cNvSpPr txBox="1">
            <a:spLocks noChangeArrowheads="1"/>
          </p:cNvSpPr>
          <p:nvPr/>
        </p:nvSpPr>
        <p:spPr bwMode="auto">
          <a:xfrm>
            <a:off x="990600" y="990600"/>
            <a:ext cx="48768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Section 5 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Section name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Total  Marks  = marks</a:t>
            </a:r>
            <a:endParaRPr lang="en-US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898303"/>
              </p:ext>
            </p:extLst>
          </p:nvPr>
        </p:nvGraphicFramePr>
        <p:xfrm>
          <a:off x="914400" y="2889250"/>
          <a:ext cx="5181601" cy="3509965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7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5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7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S.N.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Sub topic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Actual Marks ( for office  use )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% 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5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5.A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5.B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5.C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5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5.D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5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5.E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5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5.F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Topic name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521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Marks</a:t>
                      </a: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59" marR="51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6074" name="Rectangle 6"/>
          <p:cNvSpPr>
            <a:spLocks noChangeArrowheads="1"/>
          </p:cNvSpPr>
          <p:nvPr/>
        </p:nvSpPr>
        <p:spPr bwMode="auto">
          <a:xfrm>
            <a:off x="2057400" y="609600"/>
            <a:ext cx="271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( For  office  use  only )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609600"/>
            <a:ext cx="5867400" cy="9048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609600"/>
            <a:ext cx="5867400" cy="9048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1112685"/>
            <a:ext cx="579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600" b="1" dirty="0">
                <a:latin typeface="Arial" panose="020B0604020202020204" pitchFamily="34" charset="0"/>
              </a:rPr>
              <a:t>Topic name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                                                                   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610380" y="646113"/>
            <a:ext cx="1827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5. Section Name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18380" y="1570335"/>
            <a:ext cx="563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(ii) Question (marks)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59642" y="3627735"/>
            <a:ext cx="563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(iii) Question (marks)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62000" y="5788223"/>
            <a:ext cx="5638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(i) Question (marks)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01555" y="4770735"/>
            <a:ext cx="579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2. Topic name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                                                                 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68DBCF-0E86-44AD-B951-9493B31B9CE9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747" name="Rectangle 6"/>
          <p:cNvSpPr>
            <a:spLocks noChangeArrowheads="1"/>
          </p:cNvSpPr>
          <p:nvPr/>
        </p:nvSpPr>
        <p:spPr bwMode="auto">
          <a:xfrm>
            <a:off x="495300" y="1260335"/>
            <a:ext cx="5867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describe the practices of the company to support the implementation of the issues of national importance with respect to the following – but not limited to this. ( 1 mark  each )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33400" y="905301"/>
            <a:ext cx="6248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 b="1" dirty="0">
                <a:latin typeface="Arial" panose="020B0604020202020204" pitchFamily="34" charset="0"/>
                <a:ea typeface="Calibri" panose="020F0502020204030204" pitchFamily="34" charset="0"/>
              </a:rPr>
              <a:t>Contribution of Company towards Nation building        </a:t>
            </a:r>
            <a:r>
              <a:rPr lang="en-IN" sz="1200" b="1" dirty="0">
                <a:ea typeface="Calibri" panose="020F0502020204030204" pitchFamily="34" charset="0"/>
              </a:rPr>
              <a:t>(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</a:rPr>
              <a:t>marks</a:t>
            </a: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120616"/>
              </p:ext>
            </p:extLst>
          </p:nvPr>
        </p:nvGraphicFramePr>
        <p:xfrm>
          <a:off x="685800" y="2086640"/>
          <a:ext cx="5486400" cy="6559025"/>
        </p:xfrm>
        <a:graphic>
          <a:graphicData uri="http://schemas.openxmlformats.org/drawingml/2006/table">
            <a:tbl>
              <a:tblPr/>
              <a:tblGrid>
                <a:gridCol w="452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3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S.No.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Sub-Topic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Marks Obtained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4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5H.1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 you encouraged implementation of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Sarva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Shiksha Abhiyan to key communities for education?</a:t>
                      </a:r>
                    </a:p>
                    <a:p>
                      <a:pPr algn="l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 are  you improving</a:t>
                      </a:r>
                      <a:r>
                        <a:rPr lang="en-US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the  computer literacy of staff and  workmen ( Mention in brief ) 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5H.2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 you  develop ownership of  the  cleanliness  of  the  neighborhood</a:t>
                      </a:r>
                      <a:r>
                        <a:rPr lang="en-US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improving the  aesthetics around  the  company  premises  ( outside ) 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89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5H.3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  of  women employees &amp;  how this  has  increased  over the  years . </a:t>
                      </a:r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 you have a committee for implementation of policy of POSH (Prevention of Sexual Harassment at Work) </a:t>
                      </a:r>
                      <a:r>
                        <a:rPr lang="en-IN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Act, 2013?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1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2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5H.4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None/>
                        <a:defRPr/>
                      </a:pPr>
                      <a:r>
                        <a:rPr lang="en-US" alt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Electric Vehicles readiness (Awareness  and  if  applicable to your company, what steps  are  taken ). </a:t>
                      </a:r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How the Company promotes the use of Electric  vehicles or </a:t>
                      </a:r>
                      <a:r>
                        <a:rPr lang="en-IN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battery operated two or four wheeler? 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105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916316"/>
                  </a:ext>
                </a:extLst>
              </a:tr>
              <a:tr h="4471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5H.5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Any specific CSR activity you have done in year 2017-18. If Yes, describe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905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684535"/>
                  </a:ext>
                </a:extLst>
              </a:tr>
              <a:tr h="447105"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346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68DBCF-0E86-44AD-B951-9493B31B9CE9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747" name="Rectangle 6"/>
          <p:cNvSpPr>
            <a:spLocks noChangeArrowheads="1"/>
          </p:cNvSpPr>
          <p:nvPr/>
        </p:nvSpPr>
        <p:spPr bwMode="auto">
          <a:xfrm>
            <a:off x="495300" y="1260335"/>
            <a:ext cx="5867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describe the practices of the company to support the implementation of the issues of national importance with respect to the following – but not limited to this. ( 1 mark  each )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33400" y="905301"/>
            <a:ext cx="6248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 b="1" dirty="0">
                <a:latin typeface="Arial" panose="020B0604020202020204" pitchFamily="34" charset="0"/>
                <a:ea typeface="Calibri" panose="020F0502020204030204" pitchFamily="34" charset="0"/>
              </a:rPr>
              <a:t>Contribution of Company towards Nation building        </a:t>
            </a:r>
            <a:r>
              <a:rPr lang="en-IN" sz="1200" b="1" dirty="0">
                <a:ea typeface="Calibri" panose="020F0502020204030204" pitchFamily="34" charset="0"/>
              </a:rPr>
              <a:t>(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</a:rPr>
              <a:t>marks</a:t>
            </a: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839797"/>
              </p:ext>
            </p:extLst>
          </p:nvPr>
        </p:nvGraphicFramePr>
        <p:xfrm>
          <a:off x="685800" y="2632071"/>
          <a:ext cx="5486400" cy="6022947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3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64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S.No.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Sub-Topic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Marks Obtained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6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5H.6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 you supported any differently abled persons -  % age employment provided and accessibility arrangements for differently abled persons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5H.7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Mention steps taken by the Company to reduce the usage of plastic in manufacturing and non manufacturing areas. </a:t>
                      </a:r>
                      <a:endParaRPr lang="en-US" sz="15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53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5H.8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Solar &amp; Water Mission - Have you installed Roof Top Solar energy collectors and have earned through net metering</a:t>
                      </a:r>
                      <a:r>
                        <a:rPr lang="en-US" sz="1500" b="1" i="0" u="none" strike="noStrike" dirty="0"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alt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Adoption of Rainwater harvesting?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33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5H.9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5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How do you support Make in India drive &amp; skill development</a:t>
                      </a:r>
                      <a:r>
                        <a:rPr kumimoji="0" lang="en-US" altLang="en-US" sz="18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kumimoji="0" lang="en-US" altLang="en-US" sz="14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Import substitution , Entrepreneur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ship development ,  Tie ups  with  skill  centers)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29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161645"/>
                  </a:ext>
                </a:extLst>
              </a:tr>
              <a:tr h="1389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5H.10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en-US" sz="1400" b="0" i="0" u="none" strike="noStrike" kern="1200" cap="none" spc="0" normalizeH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Do you have a policy for prevention of Child Labour? (As per POCSO Act 2012</a:t>
                      </a: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29"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5" marR="9095" marT="9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3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ChangeArrowheads="1"/>
          </p:cNvSpPr>
          <p:nvPr/>
        </p:nvSpPr>
        <p:spPr bwMode="auto">
          <a:xfrm>
            <a:off x="0" y="544513"/>
            <a:ext cx="6858000" cy="990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Summary of Achievements</a:t>
            </a:r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  for the year </a:t>
            </a:r>
          </a:p>
        </p:txBody>
      </p:sp>
      <p:pic>
        <p:nvPicPr>
          <p:cNvPr id="97283" name="Picture 6" descr="Untitled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7" r="34065"/>
          <a:stretch>
            <a:fillRect/>
          </a:stretch>
        </p:blipFill>
        <p:spPr bwMode="auto">
          <a:xfrm>
            <a:off x="2514600" y="4368800"/>
            <a:ext cx="4343400" cy="553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1905000" y="1611313"/>
            <a:ext cx="313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( Company has  to  fill up 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289608"/>
            <a:ext cx="5885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Did you receive any awards other than Customers?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1739" y="4624849"/>
            <a:ext cx="5968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What are your biggest achievements in the last year?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6934200"/>
            <a:ext cx="5810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What are challenges for you in the future? How you prepared for it?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"/>
          <p:cNvSpPr>
            <a:spLocks noChangeArrowheads="1"/>
          </p:cNvSpPr>
          <p:nvPr/>
        </p:nvSpPr>
        <p:spPr bwMode="auto">
          <a:xfrm>
            <a:off x="0" y="533400"/>
            <a:ext cx="6858000" cy="990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For  Company: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Show  your  companies  excellent  photos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3F03196-40D2-46C2-AA47-BD129CF00461}"/>
              </a:ext>
            </a:extLst>
          </p:cNvPr>
          <p:cNvSpPr/>
          <p:nvPr/>
        </p:nvSpPr>
        <p:spPr>
          <a:xfrm>
            <a:off x="533400" y="609600"/>
            <a:ext cx="5867400" cy="9048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EBC860D-E57B-429A-B035-A4BF0AEFD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5867400" cy="838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2400" b="1" dirty="0">
                <a:solidFill>
                  <a:schemeClr val="bg1"/>
                </a:solidFill>
              </a:rPr>
              <a:t>Sharing of Best Practices of  your  company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1400" b="1" dirty="0">
                <a:solidFill>
                  <a:schemeClr val="bg1"/>
                </a:solidFill>
              </a:rPr>
              <a:t> </a:t>
            </a:r>
            <a:endParaRPr lang="en-US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083633F6-1F9B-429A-A421-C4EB08E0B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" y="1405759"/>
            <a:ext cx="555466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 b="1" dirty="0">
                <a:solidFill>
                  <a:srgbClr val="0033CC"/>
                </a:solidFill>
              </a:rPr>
              <a:t>Best Practices along with photos  shown  here  will  be  compiled  and   shared  by  ACMA  to all  applicants / members / non-members  for  learning  purpose. (This  is  OPTIONAL  and  there  are  no marks  for this)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ED366C-8428-469F-908F-8B6BAD0DEF91}"/>
              </a:ext>
            </a:extLst>
          </p:cNvPr>
          <p:cNvSpPr txBox="1"/>
          <p:nvPr/>
        </p:nvSpPr>
        <p:spPr>
          <a:xfrm>
            <a:off x="908720" y="3362980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tick mark here I agree to allow ACMA to use this information for sharing with others (From above topic only)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182293-B895-4F0A-ACEA-BED767919B40}"/>
              </a:ext>
            </a:extLst>
          </p:cNvPr>
          <p:cNvSpPr/>
          <p:nvPr/>
        </p:nvSpPr>
        <p:spPr>
          <a:xfrm>
            <a:off x="651668" y="3401559"/>
            <a:ext cx="257052" cy="350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77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533400" y="577850"/>
            <a:ext cx="5791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ndalus" pitchFamily="18" charset="0"/>
                <a:cs typeface="Andalus" pitchFamily="18" charset="0"/>
              </a:rPr>
              <a:t>Letter  for  Submission of  Award  application</a:t>
            </a:r>
          </a:p>
        </p:txBody>
      </p:sp>
      <p:sp>
        <p:nvSpPr>
          <p:cNvPr id="28675" name="Text Box 7"/>
          <p:cNvSpPr txBox="1">
            <a:spLocks noChangeArrowheads="1"/>
          </p:cNvSpPr>
          <p:nvPr/>
        </p:nvSpPr>
        <p:spPr bwMode="auto">
          <a:xfrm>
            <a:off x="609600" y="990600"/>
            <a:ext cx="55626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 Company  letterhead  details (  Logo , Address )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400" b="1">
              <a:solidFill>
                <a:srgbClr val="000000"/>
              </a:solidFill>
            </a:endParaRP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731838" y="1384300"/>
            <a:ext cx="5562600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 To ,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The  Secretariat ( ACMA Awards ) 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ACMA Centre for Technology</a:t>
            </a: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Godrej Eternia, ”B” Wing , 10th Floor,  Office No. C,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Old Mumbai –Pune Highway, Wakdewadi 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 Shivaji Nagar Pune – 411005, India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Tel No. 07387002181 ( Ms. Sakshi </a:t>
            </a:r>
            <a:r>
              <a:rPr lang="en-GB" altLang="en-US" sz="1200" dirty="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Karkamkar)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We  are  pleased  to  submit  the  application for  ACMA Award  (year) for  </a:t>
            </a:r>
            <a:r>
              <a:rPr lang="en-US" alt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Application for (award category) </a:t>
            </a: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in  </a:t>
            </a:r>
            <a:r>
              <a:rPr lang="en-US" alt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(sub) category</a:t>
            </a: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All  data submitted is  duly  verified and  true to the  best of  our  knowledge 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With regards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( Name  &amp;  Designation of  the  Plant  CEO  ) </a:t>
            </a:r>
            <a:endParaRPr lang="en-US" altLang="en-US" sz="1400" b="1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421288"/>
              </p:ext>
            </p:extLst>
          </p:nvPr>
        </p:nvGraphicFramePr>
        <p:xfrm>
          <a:off x="609600" y="5610225"/>
          <a:ext cx="5334000" cy="1971675"/>
        </p:xfrm>
        <a:graphic>
          <a:graphicData uri="http://schemas.openxmlformats.org/drawingml/2006/table">
            <a:tbl>
              <a:tblPr/>
              <a:tblGrid>
                <a:gridCol w="646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85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 History with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ACMA Awards (last 3 years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9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Sr. No.</a:t>
                      </a: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Year (April to March)</a:t>
                      </a: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ACMA Awards Category-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Applied</a:t>
                      </a: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Award / Certificate Won</a:t>
                      </a: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</a:t>
                      </a: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2</a:t>
                      </a: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2</a:t>
                      </a: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3</a:t>
                      </a: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3</a:t>
                      </a: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706" name="TextBox 1"/>
          <p:cNvSpPr txBox="1">
            <a:spLocks noChangeArrowheads="1"/>
          </p:cNvSpPr>
          <p:nvPr/>
        </p:nvSpPr>
        <p:spPr bwMode="auto">
          <a:xfrm>
            <a:off x="914400" y="7620000"/>
            <a:ext cx="502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Note- If you have applied &amp; won multiple awards in one year, please mention accordingly.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609600"/>
            <a:ext cx="5867400" cy="9048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1112685"/>
            <a:ext cx="5638800" cy="501675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buNone/>
            </a:pPr>
            <a:r>
              <a:rPr lang="en-US" sz="1600" dirty="0"/>
              <a:t>PM_44_F1 is ACMA Awards application structure format which is  applicable to all ACMA Awards categories &amp; their sub-categories:</a:t>
            </a:r>
          </a:p>
          <a:p>
            <a:pPr lvl="0"/>
            <a:r>
              <a:rPr lang="en-US" sz="1600" dirty="0"/>
              <a:t>Excellence in Export </a:t>
            </a:r>
          </a:p>
          <a:p>
            <a:pPr lvl="0"/>
            <a:r>
              <a:rPr lang="en-US" sz="1600" dirty="0"/>
              <a:t>Excellence in Technology- Product Innovation </a:t>
            </a:r>
          </a:p>
          <a:p>
            <a:pPr lvl="0"/>
            <a:r>
              <a:rPr lang="en-US" sz="1600" dirty="0"/>
              <a:t>Excellence in Technology- Process Innovation </a:t>
            </a:r>
          </a:p>
          <a:p>
            <a:pPr lvl="0"/>
            <a:r>
              <a:rPr lang="en-US" sz="1600" dirty="0"/>
              <a:t>Excellence in Quality and Productivity </a:t>
            </a:r>
          </a:p>
          <a:p>
            <a:pPr lvl="0"/>
            <a:r>
              <a:rPr lang="en-US" sz="1600" dirty="0"/>
              <a:t>Recognition in Manufacturing Excellence </a:t>
            </a:r>
          </a:p>
          <a:p>
            <a:pPr lvl="0"/>
            <a:r>
              <a:rPr lang="en-US" sz="1600" dirty="0"/>
              <a:t>Excellence in HR (Human Resource) </a:t>
            </a:r>
          </a:p>
          <a:p>
            <a:pPr lvl="0"/>
            <a:r>
              <a:rPr lang="en-US" sz="1600" dirty="0"/>
              <a:t>Excellence in Supplier Development</a:t>
            </a:r>
          </a:p>
          <a:p>
            <a:pPr lvl="0"/>
            <a:r>
              <a:rPr lang="en-US" sz="1600" i="1" dirty="0"/>
              <a:t>Consistent Performing Company</a:t>
            </a:r>
          </a:p>
          <a:p>
            <a:pPr lvl="0"/>
            <a:r>
              <a:rPr lang="en-US" sz="1600" dirty="0"/>
              <a:t>Excellence in HSE (Health, Safety &amp; Environment)</a:t>
            </a:r>
          </a:p>
          <a:p>
            <a:pPr lvl="0"/>
            <a:r>
              <a:rPr lang="en-US" sz="1600" i="1" dirty="0"/>
              <a:t>Excellence in Automation</a:t>
            </a:r>
          </a:p>
          <a:p>
            <a:pPr lvl="0"/>
            <a:r>
              <a:rPr lang="en-US" sz="1600" dirty="0"/>
              <a:t>Excellence in Business Growth</a:t>
            </a:r>
          </a:p>
          <a:p>
            <a:pPr lvl="0"/>
            <a:r>
              <a:rPr lang="en-US" altLang="en-US" sz="1600" dirty="0"/>
              <a:t>Excellence in Digitization</a:t>
            </a:r>
          </a:p>
          <a:p>
            <a:pPr lvl="0"/>
            <a:r>
              <a:rPr lang="en-US" altLang="en-US" sz="1600" dirty="0"/>
              <a:t>Excellence in Resource Optimization</a:t>
            </a:r>
          </a:p>
          <a:p>
            <a:pPr lvl="0"/>
            <a:r>
              <a:rPr lang="en-IN" altLang="en-US" sz="1600" dirty="0"/>
              <a:t>Excellence in Make In India Drive</a:t>
            </a:r>
            <a:r>
              <a:rPr lang="en-US" altLang="en-US" sz="1600" dirty="0"/>
              <a:t>               </a:t>
            </a:r>
          </a:p>
          <a:p>
            <a:pPr marL="0" indent="0"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                               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610380" y="646113"/>
            <a:ext cx="1827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5. Section Name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-14785" y="25322"/>
            <a:ext cx="6858000" cy="990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ACMA Awards Application Format for All ACMA Awards Categories</a:t>
            </a:r>
          </a:p>
        </p:txBody>
      </p:sp>
    </p:spTree>
    <p:extLst>
      <p:ext uri="{BB962C8B-B14F-4D97-AF65-F5344CB8AC3E}">
        <p14:creationId xmlns:p14="http://schemas.microsoft.com/office/powerpoint/2010/main" val="711339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981200"/>
            <a:ext cx="5867400" cy="76771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699" name="Rectangle 1"/>
          <p:cNvSpPr>
            <a:spLocks noChangeArrowheads="1"/>
          </p:cNvSpPr>
          <p:nvPr/>
        </p:nvSpPr>
        <p:spPr bwMode="auto">
          <a:xfrm>
            <a:off x="533400" y="2209800"/>
            <a:ext cx="5867400" cy="742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To,</a:t>
            </a: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Applicant Company</a:t>
            </a: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altLang="en-US" sz="12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800" b="1" u="sng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CONFIDENTIALITY STATEMENT</a:t>
            </a:r>
            <a:endParaRPr lang="en-US" altLang="en-US" sz="12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 a part of the ACMA Awards Process, applicant companies provide business, market, technical, financial information/documents and top customers details in the application. Such information could also be related to intellectual property i.e, patents, product development etc. </a:t>
            </a:r>
            <a:endParaRPr lang="en-US" altLang="en-US" sz="12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ACMA  take reasonable care to keep the above information confidential and shall not divulge it to third party and/or not use it for their own purpose, any part of this information in the course of assessment and thereafter.</a:t>
            </a:r>
            <a:endParaRPr lang="en-US" altLang="en-US" sz="12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altLang="en-US" sz="12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agree .</a:t>
            </a:r>
            <a:endParaRPr lang="en-US" altLang="en-US" sz="12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altLang="en-US" sz="12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altLang="en-US" sz="12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 behalf of  ACMA </a:t>
            </a:r>
            <a:endParaRPr lang="en-US" altLang="en-US" sz="12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altLang="en-US" sz="12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Sd/-</a:t>
            </a:r>
            <a:endParaRPr lang="en-US" altLang="en-US" sz="1200" i="1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Director General </a:t>
            </a:r>
            <a:endParaRPr lang="en-US" altLang="en-US" sz="12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9701" name="Picture 2" descr="cid:image002.png@01D0BD62.142BE4D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84200"/>
            <a:ext cx="12620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571500" y="960438"/>
            <a:ext cx="58293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rgbClr val="000000"/>
                </a:solidFill>
                <a:latin typeface="Palatino Linotype" panose="02040502050505030304" pitchFamily="18" charset="0"/>
              </a:rPr>
              <a:t>Automotive Component Manufacturers Association of India</a:t>
            </a: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6th  Floor, The Capital Court</a:t>
            </a:r>
            <a:endParaRPr lang="en-US" altLang="en-US" sz="14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Olof Palme Marg, Munirka</a:t>
            </a:r>
            <a:endParaRPr lang="en-US" altLang="en-US" sz="14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 Delhi - 110 067,  India</a:t>
            </a:r>
            <a:endParaRPr lang="en-US" altLang="en-US" sz="14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800">
                <a:solidFill>
                  <a:srgbClr val="000000"/>
                </a:solidFill>
                <a:latin typeface="Palatino Linotype" panose="02040502050505030304" pitchFamily="18" charset="0"/>
              </a:rPr>
              <a:t> 		</a:t>
            </a:r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495300"/>
            <a:ext cx="5867400" cy="9163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723" name="Slide Number Placeholder 10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71A0F93-EF28-4E13-BCDC-DFD300370CE0}" type="slidenum">
              <a:rPr lang="en-US" altLang="en-US" sz="18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800">
              <a:solidFill>
                <a:srgbClr val="898989"/>
              </a:solidFill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533400" y="1079500"/>
            <a:ext cx="5948363" cy="8478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Name of the corporate group (if company is part of a corporate group): -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  ( </a:t>
            </a:r>
            <a:r>
              <a:rPr lang="en-US" sz="1400" u="sng" dirty="0">
                <a:solidFill>
                  <a:prstClr val="black"/>
                </a:solidFill>
                <a:latin typeface="Times New Roman" pitchFamily="18" charset="0"/>
              </a:rPr>
              <a:t>Underline  the  plant  for  which  application  is  sent  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Plant  Address  :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2.     Name of the Chief executive of the corporate group-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lain" startAt="3"/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Chief  Executive (Site) details 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Name  : 			      Designation 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Mobile :			      E-mail 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Land line  with extension :                         Website: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4.  Plant  Head  (  Next  to Chief  Executive (Site))  details 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Name  :   			      Designation 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Mobile :			      E-mail 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Land line  with extension 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5.  HR Head details 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Name  :   			      Designation 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Mobile :			      E-mail 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Land line  with extension 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6.  Training  Head  details 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Name  :   			      Designation 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Mobile :			      E-mail 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Land line  with extension :                         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prstClr val="black"/>
                </a:solidFill>
                <a:latin typeface="Times New Roman" pitchFamily="18" charset="0"/>
              </a:rPr>
              <a:t>(If  Sr. No. 3 &amp; 4  are  same , then  provide  next  level  person  details at  Sr. No. 4 ) </a:t>
            </a:r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838200" y="3219450"/>
            <a:ext cx="420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0726" name="TextBox 7"/>
          <p:cNvSpPr txBox="1">
            <a:spLocks noChangeArrowheads="1"/>
          </p:cNvSpPr>
          <p:nvPr/>
        </p:nvSpPr>
        <p:spPr bwMode="auto">
          <a:xfrm>
            <a:off x="2209800" y="577850"/>
            <a:ext cx="2425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Company’s Details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495300"/>
            <a:ext cx="5867400" cy="9163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771" name="TextBox 7"/>
          <p:cNvSpPr txBox="1">
            <a:spLocks noChangeArrowheads="1"/>
          </p:cNvSpPr>
          <p:nvPr/>
        </p:nvSpPr>
        <p:spPr bwMode="auto">
          <a:xfrm>
            <a:off x="2209800" y="577850"/>
            <a:ext cx="2425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Company’s Details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533400" y="1155700"/>
            <a:ext cx="5948363" cy="76628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7. *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Company Group Annual Sales Turnover (in INR Cr.) for (Year) :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8.  Plant (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for which application is submitted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) turnover ( in INR Cr.) for (Year) : </a:t>
            </a:r>
          </a:p>
          <a:p>
            <a:pPr eaLnBrk="1" hangingPunct="1">
              <a:spcBef>
                <a:spcPct val="0"/>
              </a:spcBef>
              <a:buFontTx/>
              <a:buAutoNum type="arabicPeriod" startAt="5"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9.  Year  of  Establishment  :  Company  _______ , Plant ___________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10. Total  Employees :  Company ___________ , Plant _____________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11. Do  you  have  a Joint  Venture  : (  If  Yes , Mention  the  partner  name ) </a:t>
            </a:r>
          </a:p>
          <a:p>
            <a:pPr eaLnBrk="1" hangingPunct="1">
              <a:spcBef>
                <a:spcPct val="0"/>
              </a:spcBef>
              <a:buFontTx/>
              <a:buAutoNum type="arabicPeriod" startAt="5"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12.  Company’s  Key products  : </a:t>
            </a:r>
          </a:p>
          <a:p>
            <a:pPr eaLnBrk="1" hangingPunct="1">
              <a:spcBef>
                <a:spcPct val="0"/>
              </a:spcBef>
              <a:buFontTx/>
              <a:buAutoNum type="arabicPeriod" startAt="5"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 startAt="5"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13.  Plant’s  Key  products  :</a:t>
            </a:r>
          </a:p>
          <a:p>
            <a:pPr eaLnBrk="1" hangingPunct="1">
              <a:spcBef>
                <a:spcPct val="0"/>
              </a:spcBef>
              <a:buFontTx/>
              <a:buAutoNum type="arabicPeriod" startAt="5"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14.  Plant’s  key  manufacturing  processes : </a:t>
            </a:r>
          </a:p>
          <a:p>
            <a:pPr eaLnBrk="1" hangingPunct="1">
              <a:spcBef>
                <a:spcPct val="0"/>
              </a:spcBef>
              <a:buFontTx/>
              <a:buAutoNum type="arabicPeriod" startAt="12"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 startAt="12"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15. Plant’s Key  competitors   :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 startAt="13"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 startAt="13"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16.   Plant’s Major  Certifications  :  </a:t>
            </a:r>
          </a:p>
          <a:p>
            <a:pPr eaLnBrk="1" hangingPunct="1">
              <a:spcBef>
                <a:spcPct val="0"/>
              </a:spcBef>
              <a:buFontTx/>
              <a:buAutoNum type="arabicPeriod" startAt="13"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 startAt="13"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 startAt="13"/>
              <a:defRPr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3" name="TextBox 3"/>
          <p:cNvSpPr txBox="1">
            <a:spLocks noChangeArrowheads="1"/>
          </p:cNvSpPr>
          <p:nvPr/>
        </p:nvSpPr>
        <p:spPr bwMode="auto">
          <a:xfrm>
            <a:off x="533400" y="8950464"/>
            <a:ext cx="579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* </a:t>
            </a:r>
            <a:r>
              <a:rPr lang="en-US" alt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Award Criteria -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Company Group Annual Sales Turnover for (Year) </a:t>
            </a: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 (INR XX Cr)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495300"/>
            <a:ext cx="5867400" cy="9163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BB62CBB1-A741-4927-9FEA-39588AEC21A3}"/>
              </a:ext>
            </a:extLst>
          </p:cNvPr>
          <p:cNvSpPr txBox="1"/>
          <p:nvPr/>
        </p:nvSpPr>
        <p:spPr>
          <a:xfrm>
            <a:off x="2213769" y="1729409"/>
            <a:ext cx="2647950" cy="231775"/>
          </a:xfrm>
          <a:prstGeom prst="rect">
            <a:avLst/>
          </a:prstGeom>
        </p:spPr>
        <p:txBody>
          <a:bodyPr lIns="0" tIns="0" rIns="0" bIns="0"/>
          <a:lstStyle/>
          <a:p>
            <a:pPr marL="11527" defTabSz="829909" eaLnBrk="1" fontAlgn="auto" hangingPunct="1">
              <a:lnSpc>
                <a:spcPts val="1697"/>
              </a:lnSpc>
              <a:spcBef>
                <a:spcPts val="84"/>
              </a:spcBef>
              <a:spcAft>
                <a:spcPts val="0"/>
              </a:spcAft>
              <a:defRPr/>
            </a:pPr>
            <a:r>
              <a:rPr sz="1634" b="1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sz="1634" b="1" spc="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634" b="1" spc="-4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1634" b="1" spc="4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1634" b="1" spc="-4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1634" b="1" spc="4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sz="1634" b="1" spc="-4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634" b="1" spc="4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1634" b="1" dirty="0">
                <a:solidFill>
                  <a:prstClr val="black"/>
                </a:solidFill>
                <a:latin typeface="Arial"/>
                <a:cs typeface="Arial"/>
              </a:rPr>
              <a:t>y </a:t>
            </a:r>
            <a:r>
              <a:rPr sz="1634" b="1" spc="4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1634" b="1" spc="-4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634" b="1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1634" b="1" spc="447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634" b="1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sz="1634" b="1" spc="452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634" b="1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1634" b="1" spc="4" dirty="0">
                <a:solidFill>
                  <a:prstClr val="black"/>
                </a:solidFill>
                <a:latin typeface="Arial"/>
                <a:cs typeface="Arial"/>
              </a:rPr>
              <a:t>il</a:t>
            </a:r>
            <a:r>
              <a:rPr sz="1634" b="1" dirty="0">
                <a:solidFill>
                  <a:prstClr val="black"/>
                </a:solidFill>
                <a:latin typeface="Arial"/>
                <a:cs typeface="Arial"/>
              </a:rPr>
              <a:t>l </a:t>
            </a:r>
            <a:r>
              <a:rPr sz="1634" b="1" spc="4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sz="1634" b="1" dirty="0">
                <a:solidFill>
                  <a:prstClr val="black"/>
                </a:solidFill>
                <a:latin typeface="Arial"/>
                <a:cs typeface="Arial"/>
              </a:rPr>
              <a:t>p )</a:t>
            </a:r>
            <a:endParaRPr sz="1634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78A663-CC04-4116-93C9-2FFF40356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3" y="830263"/>
            <a:ext cx="5313362" cy="7699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Key Performance Indicators (KPIs)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F738BB0-E2C4-487B-8482-B0B42B9ED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665867"/>
              </p:ext>
            </p:extLst>
          </p:nvPr>
        </p:nvGraphicFramePr>
        <p:xfrm>
          <a:off x="914400" y="2307385"/>
          <a:ext cx="5126801" cy="6545355"/>
        </p:xfrm>
        <a:graphic>
          <a:graphicData uri="http://schemas.openxmlformats.org/drawingml/2006/table">
            <a:tbl>
              <a:tblPr/>
              <a:tblGrid>
                <a:gridCol w="281668">
                  <a:extLst>
                    <a:ext uri="{9D8B030D-6E8A-4147-A177-3AD203B41FA5}">
                      <a16:colId xmlns:a16="http://schemas.microsoft.com/office/drawing/2014/main" val="2573869196"/>
                    </a:ext>
                  </a:extLst>
                </a:gridCol>
                <a:gridCol w="2541565">
                  <a:extLst>
                    <a:ext uri="{9D8B030D-6E8A-4147-A177-3AD203B41FA5}">
                      <a16:colId xmlns:a16="http://schemas.microsoft.com/office/drawing/2014/main" val="928651293"/>
                    </a:ext>
                  </a:extLst>
                </a:gridCol>
                <a:gridCol w="491282">
                  <a:extLst>
                    <a:ext uri="{9D8B030D-6E8A-4147-A177-3AD203B41FA5}">
                      <a16:colId xmlns:a16="http://schemas.microsoft.com/office/drawing/2014/main" val="87892711"/>
                    </a:ext>
                  </a:extLst>
                </a:gridCol>
                <a:gridCol w="347173">
                  <a:extLst>
                    <a:ext uri="{9D8B030D-6E8A-4147-A177-3AD203B41FA5}">
                      <a16:colId xmlns:a16="http://schemas.microsoft.com/office/drawing/2014/main" val="4155480699"/>
                    </a:ext>
                  </a:extLst>
                </a:gridCol>
                <a:gridCol w="347173">
                  <a:extLst>
                    <a:ext uri="{9D8B030D-6E8A-4147-A177-3AD203B41FA5}">
                      <a16:colId xmlns:a16="http://schemas.microsoft.com/office/drawing/2014/main" val="1068555629"/>
                    </a:ext>
                  </a:extLst>
                </a:gridCol>
                <a:gridCol w="347173">
                  <a:extLst>
                    <a:ext uri="{9D8B030D-6E8A-4147-A177-3AD203B41FA5}">
                      <a16:colId xmlns:a16="http://schemas.microsoft.com/office/drawing/2014/main" val="2976634142"/>
                    </a:ext>
                  </a:extLst>
                </a:gridCol>
                <a:gridCol w="412677">
                  <a:extLst>
                    <a:ext uri="{9D8B030D-6E8A-4147-A177-3AD203B41FA5}">
                      <a16:colId xmlns:a16="http://schemas.microsoft.com/office/drawing/2014/main" val="1829190660"/>
                    </a:ext>
                  </a:extLst>
                </a:gridCol>
                <a:gridCol w="358090">
                  <a:extLst>
                    <a:ext uri="{9D8B030D-6E8A-4147-A177-3AD203B41FA5}">
                      <a16:colId xmlns:a16="http://schemas.microsoft.com/office/drawing/2014/main" val="3425793380"/>
                    </a:ext>
                  </a:extLst>
                </a:gridCol>
              </a:tblGrid>
              <a:tr h="2423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 No.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KPI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UoM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Value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Value for 2017-18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Remarks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869652"/>
                  </a:ext>
                </a:extLst>
              </a:tr>
              <a:tr h="24236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2015-16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7875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 Satisfaction  score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940540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Absenteeism ( Total )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086267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 Man-hours / man / Year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Nos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429156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 of  QC  Circles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Nos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107416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CSR  Budget  as  %  of  Sales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702861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Productivity Trend - No. of Products/ Man/ Year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609620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 Complaints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Nos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278453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 Returns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PPM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819612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house  rejection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PPM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947947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Machine  Breakdowns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982775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Turnover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 CR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278518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  Sales  Turnover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 CR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124311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 of  accidents  per  year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Nos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441756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Delivery Performance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352491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Mis-shipment  per  year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Nos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585747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Supplier  Rejection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PPM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291576"/>
                  </a:ext>
                </a:extLst>
              </a:tr>
              <a:tr h="23581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S  average  score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515727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 of  Poor  Quality as  % of  sales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507933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Warranty  rejection ( if  Applicable )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PPM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196606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Inventory Turns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Nos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245148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 as  %  of  sales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880473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 breakdowns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967761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of  Customer awards  you have  won ( Consider  customers  who  have  policy to give  awards )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506206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addition to net  sales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035667"/>
                  </a:ext>
                </a:extLst>
              </a:tr>
              <a:tr h="2423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addition to employee cost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862700"/>
                  </a:ext>
                </a:extLst>
              </a:tr>
            </a:tbl>
          </a:graphicData>
        </a:graphic>
      </p:graphicFrame>
      <p:sp>
        <p:nvSpPr>
          <p:cNvPr id="9" name="object 3">
            <a:extLst>
              <a:ext uri="{FF2B5EF4-FFF2-40B4-BE49-F238E27FC236}">
                <a16:creationId xmlns:a16="http://schemas.microsoft.com/office/drawing/2014/main" id="{0E5290DD-FD65-4C6A-9AF1-7D67F9217278}"/>
              </a:ext>
            </a:extLst>
          </p:cNvPr>
          <p:cNvSpPr txBox="1"/>
          <p:nvPr/>
        </p:nvSpPr>
        <p:spPr>
          <a:xfrm>
            <a:off x="2213769" y="9023769"/>
            <a:ext cx="2647950" cy="231775"/>
          </a:xfrm>
          <a:prstGeom prst="rect">
            <a:avLst/>
          </a:prstGeom>
        </p:spPr>
        <p:txBody>
          <a:bodyPr lIns="0" tIns="0" rIns="0" bIns="0"/>
          <a:lstStyle/>
          <a:p>
            <a:pPr marL="11527" defTabSz="829909" eaLnBrk="1" fontAlgn="auto" hangingPunct="1">
              <a:lnSpc>
                <a:spcPts val="1697"/>
              </a:lnSpc>
              <a:spcBef>
                <a:spcPts val="84"/>
              </a:spcBef>
              <a:spcAft>
                <a:spcPts val="0"/>
              </a:spcAft>
              <a:defRPr/>
            </a:pPr>
            <a:r>
              <a:rPr sz="900" b="1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sz="900" b="1" spc="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IN" sz="900" b="1" spc="-4" dirty="0">
                <a:solidFill>
                  <a:prstClr val="black"/>
                </a:solidFill>
                <a:latin typeface="Arial"/>
                <a:cs typeface="Arial"/>
              </a:rPr>
              <a:t>KPIs will be vary based on award category</a:t>
            </a:r>
            <a:r>
              <a:rPr sz="900" b="1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sz="9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960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495300"/>
            <a:ext cx="5867400" cy="9163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19CA4BD-0483-4F74-970D-C524C9347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403426"/>
              </p:ext>
            </p:extLst>
          </p:nvPr>
        </p:nvGraphicFramePr>
        <p:xfrm>
          <a:off x="685800" y="1676400"/>
          <a:ext cx="56769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6900">
                  <a:extLst>
                    <a:ext uri="{9D8B030D-6E8A-4147-A177-3AD203B41FA5}">
                      <a16:colId xmlns:a16="http://schemas.microsoft.com/office/drawing/2014/main" val="1507355930"/>
                    </a:ext>
                  </a:extLst>
                </a:gridCol>
              </a:tblGrid>
              <a:tr h="1276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/>
                        <a:t>Synopsis of Application- (write here </a:t>
                      </a:r>
                      <a:r>
                        <a:rPr lang="en-IN" dirty="0"/>
                        <a:t>Specific Achievements (Qualitative &amp; Quantitative) </a:t>
                      </a:r>
                      <a:r>
                        <a:rPr lang="en-IN" b="0" dirty="0"/>
                        <a:t>for all 5 areas of application which will support to understand how your company deserves to be a winner)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/>
                        <a:t>Area 1-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/>
                        <a:t>Area 2-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/>
                        <a:t>Area 3-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/>
                        <a:t>Area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/>
                        <a:t>Area 5-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382327"/>
                  </a:ext>
                </a:extLst>
              </a:tr>
              <a:tr h="1276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Key differentiator (Mention here few  points which makes you to  stand as a winner 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How  you  are  a  better  employer  compared to  others ? (  Mention in brief ) </a:t>
                      </a: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875057"/>
                  </a:ext>
                </a:extLst>
              </a:tr>
            </a:tbl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id="{BCDE3CC9-54D6-4DD2-B1AB-369D91571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3" y="533400"/>
            <a:ext cx="5313362" cy="7699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Executive Summary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549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495300"/>
            <a:ext cx="5867400" cy="9163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24202A14-F553-4F88-87B5-0FF2352BC865}"/>
              </a:ext>
            </a:extLst>
          </p:cNvPr>
          <p:cNvSpPr>
            <a:spLocks/>
          </p:cNvSpPr>
          <p:nvPr/>
        </p:nvSpPr>
        <p:spPr bwMode="auto">
          <a:xfrm>
            <a:off x="788988" y="928688"/>
            <a:ext cx="5349875" cy="1357312"/>
          </a:xfrm>
          <a:custGeom>
            <a:avLst/>
            <a:gdLst>
              <a:gd name="T0" fmla="*/ 0 w 6858000"/>
              <a:gd name="T1" fmla="*/ 0 h 990600"/>
              <a:gd name="T2" fmla="*/ 6858000 w 6858000"/>
              <a:gd name="T3" fmla="*/ 990600 h 990600"/>
            </a:gdLst>
            <a:ahLst/>
            <a:cxnLst/>
            <a:rect l="T0" t="T1" r="T2" b="T3"/>
            <a:pathLst>
              <a:path w="6858000" h="990600">
                <a:moveTo>
                  <a:pt x="0" y="990600"/>
                </a:moveTo>
                <a:lnTo>
                  <a:pt x="6858000" y="9906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chemeClr val="bg1"/>
                </a:solidFill>
              </a:rPr>
              <a:t>Status of  actions  taken by your company based   on previous ACMA Awards feedback report. ( Mention  top 5 only )     </a:t>
            </a:r>
          </a:p>
          <a:p>
            <a:pPr algn="ctr"/>
            <a:endParaRPr lang="en-US" altLang="en-US" b="1" dirty="0">
              <a:solidFill>
                <a:schemeClr val="bg1"/>
              </a:solidFill>
            </a:endParaRPr>
          </a:p>
          <a:p>
            <a:pPr algn="ctr"/>
            <a:r>
              <a:rPr lang="en-US" altLang="en-US" b="1" dirty="0">
                <a:solidFill>
                  <a:schemeClr val="bg1"/>
                </a:solidFill>
              </a:rPr>
              <a:t>(Not applicable- for 1</a:t>
            </a:r>
            <a:r>
              <a:rPr lang="en-US" altLang="en-US" b="1" baseline="30000" dirty="0">
                <a:solidFill>
                  <a:schemeClr val="bg1"/>
                </a:solidFill>
              </a:rPr>
              <a:t>st</a:t>
            </a:r>
            <a:r>
              <a:rPr lang="en-US" altLang="en-US" b="1" dirty="0">
                <a:solidFill>
                  <a:schemeClr val="bg1"/>
                </a:solidFill>
              </a:rPr>
              <a:t> time applicants)</a:t>
            </a:r>
          </a:p>
          <a:p>
            <a:pPr algn="ctr" eaLnBrk="1" hangingPunct="1">
              <a:lnSpc>
                <a:spcPct val="96000"/>
              </a:lnSpc>
              <a:spcBef>
                <a:spcPts val="400"/>
              </a:spcBef>
            </a:pPr>
            <a:endParaRPr lang="en-US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07F9C58-72F3-4636-916D-8EDB97A62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545813"/>
              </p:ext>
            </p:extLst>
          </p:nvPr>
        </p:nvGraphicFramePr>
        <p:xfrm>
          <a:off x="788988" y="2514600"/>
          <a:ext cx="5154612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738">
                  <a:extLst>
                    <a:ext uri="{9D8B030D-6E8A-4147-A177-3AD203B41FA5}">
                      <a16:colId xmlns:a16="http://schemas.microsoft.com/office/drawing/2014/main" val="1623860768"/>
                    </a:ext>
                  </a:extLst>
                </a:gridCol>
                <a:gridCol w="1636093">
                  <a:extLst>
                    <a:ext uri="{9D8B030D-6E8A-4147-A177-3AD203B41FA5}">
                      <a16:colId xmlns:a16="http://schemas.microsoft.com/office/drawing/2014/main" val="3351498054"/>
                    </a:ext>
                  </a:extLst>
                </a:gridCol>
                <a:gridCol w="1442740">
                  <a:extLst>
                    <a:ext uri="{9D8B030D-6E8A-4147-A177-3AD203B41FA5}">
                      <a16:colId xmlns:a16="http://schemas.microsoft.com/office/drawing/2014/main" val="964267098"/>
                    </a:ext>
                  </a:extLst>
                </a:gridCol>
                <a:gridCol w="1396041">
                  <a:extLst>
                    <a:ext uri="{9D8B030D-6E8A-4147-A177-3AD203B41FA5}">
                      <a16:colId xmlns:a16="http://schemas.microsoft.com/office/drawing/2014/main" val="2627872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S.N.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Area of Improvement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Action  taken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Results / Outcomes</a:t>
                      </a: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241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197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75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206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7567</TotalTime>
  <Words>2546</Words>
  <Application>Microsoft Office PowerPoint</Application>
  <PresentationFormat>A4 Paper (210x297 mm)</PresentationFormat>
  <Paragraphs>819</Paragraphs>
  <Slides>30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Andalus</vt:lpstr>
      <vt:lpstr>Arial</vt:lpstr>
      <vt:lpstr>Calibri</vt:lpstr>
      <vt:lpstr>Palatino Linotype</vt:lpstr>
      <vt:lpstr>Tahoma</vt:lpstr>
      <vt:lpstr>Times New Roman</vt:lpstr>
      <vt:lpstr>Office Theme</vt:lpstr>
      <vt:lpstr>1_Office Theme</vt:lpstr>
      <vt:lpstr>CorelDRAW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act</dc:creator>
  <cp:lastModifiedBy>admin</cp:lastModifiedBy>
  <cp:revision>547</cp:revision>
  <dcterms:created xsi:type="dcterms:W3CDTF">2013-02-22T10:52:21Z</dcterms:created>
  <dcterms:modified xsi:type="dcterms:W3CDTF">2018-06-05T12:44:44Z</dcterms:modified>
</cp:coreProperties>
</file>